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</p:sldMasterIdLst>
  <p:notesMasterIdLst>
    <p:notesMasterId r:id="rId10"/>
  </p:notesMasterIdLst>
  <p:sldIdLst>
    <p:sldId id="256" r:id="rId3"/>
    <p:sldId id="258" r:id="rId4"/>
    <p:sldId id="263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DM Sans" pitchFamily="2" charset="77"/>
      <p:regular r:id="rId11"/>
      <p:bold r:id="rId12"/>
      <p:italic r:id="rId13"/>
      <p:boldItalic r:id="rId14"/>
    </p:embeddedFon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Noto Sans Symbols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65"/>
    <p:restoredTop sz="78852"/>
  </p:normalViewPr>
  <p:slideViewPr>
    <p:cSldViewPr snapToGrid="0">
      <p:cViewPr varScale="1">
        <p:scale>
          <a:sx n="104" d="100"/>
          <a:sy n="104" d="100"/>
        </p:scale>
        <p:origin x="92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2612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c95c4906dd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3c95c4906dd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c95c4906dd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3c95c4906dd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c95c4906dd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c95c4906dd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713160" y="644760"/>
            <a:ext cx="4717440" cy="1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1">
  <p:cSld name="CUSTOM_11">
    <p:bg>
      <p:bgPr>
        <a:solidFill>
          <a:schemeClr val="accent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/>
          <p:cNvPicPr preferRelativeResize="0"/>
          <p:nvPr/>
        </p:nvPicPr>
        <p:blipFill rotWithShape="1">
          <a:blip r:embed="rId2">
            <a:alphaModFix amt="20000"/>
          </a:blip>
          <a:srcRect/>
          <a:stretch/>
        </p:blipFill>
        <p:spPr>
          <a:xfrm flipH="1">
            <a:off x="36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" name="Google Shape;95;p12"/>
          <p:cNvGrpSpPr/>
          <p:nvPr/>
        </p:nvGrpSpPr>
        <p:grpSpPr>
          <a:xfrm>
            <a:off x="-2993726" y="-1972916"/>
            <a:ext cx="14568840" cy="9365843"/>
            <a:chOff x="-2993726" y="-1972916"/>
            <a:chExt cx="14568840" cy="9365843"/>
          </a:xfrm>
        </p:grpSpPr>
        <p:grpSp>
          <p:nvGrpSpPr>
            <p:cNvPr id="96" name="Google Shape;96;p12"/>
            <p:cNvGrpSpPr/>
            <p:nvPr/>
          </p:nvGrpSpPr>
          <p:grpSpPr>
            <a:xfrm>
              <a:off x="4773567" y="-1658373"/>
              <a:ext cx="6801547" cy="6801547"/>
              <a:chOff x="4773567" y="-1658373"/>
              <a:chExt cx="6801547" cy="6801547"/>
            </a:xfrm>
          </p:grpSpPr>
          <p:pic>
            <p:nvPicPr>
              <p:cNvPr id="97" name="Google Shape;97;p12"/>
              <p:cNvPicPr preferRelativeResize="0"/>
              <p:nvPr/>
            </p:nvPicPr>
            <p:blipFill rotWithShape="1">
              <a:blip r:embed="rId3">
                <a:alphaModFix amt="88000"/>
              </a:blip>
              <a:srcRect/>
              <a:stretch/>
            </p:blipFill>
            <p:spPr>
              <a:xfrm rot="8100000">
                <a:off x="6107400" y="74556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8" name="Google Shape;98;p12"/>
              <p:cNvPicPr preferRelativeResize="0"/>
              <p:nvPr/>
            </p:nvPicPr>
            <p:blipFill rotWithShape="1">
              <a:blip r:embed="rId4">
                <a:alphaModFix amt="88000"/>
              </a:blip>
              <a:srcRect/>
              <a:stretch/>
            </p:blipFill>
            <p:spPr>
              <a:xfrm rot="8100000">
                <a:off x="3602520" y="150480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9" name="Google Shape;99;p12"/>
            <p:cNvPicPr preferRelativeResize="0"/>
            <p:nvPr/>
          </p:nvPicPr>
          <p:blipFill rotWithShape="1">
            <a:blip r:embed="rId3">
              <a:alphaModFix amt="31000"/>
            </a:blip>
            <a:srcRect/>
            <a:stretch/>
          </p:blipFill>
          <p:spPr>
            <a:xfrm rot="8100000">
              <a:off x="5086440" y="542880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2"/>
            <p:cNvPicPr preferRelativeResize="0"/>
            <p:nvPr/>
          </p:nvPicPr>
          <p:blipFill rotWithShape="1">
            <a:blip r:embed="rId3">
              <a:alphaModFix amt="31000"/>
            </a:blip>
            <a:srcRect/>
            <a:stretch/>
          </p:blipFill>
          <p:spPr>
            <a:xfrm rot="8100000">
              <a:off x="-3674160" y="279396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-3530520" y="683280"/>
              <a:ext cx="7642440" cy="3128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2" name="Google Shape;102;p12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1_1">
  <p:cSld name="CUSTOM_11_1">
    <p:bg>
      <p:bgPr>
        <a:solidFill>
          <a:schemeClr val="accent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3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>
            <a:off x="0" y="0"/>
            <a:ext cx="9147960" cy="5143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" name="Google Shape;105;p13"/>
          <p:cNvGrpSpPr/>
          <p:nvPr/>
        </p:nvGrpSpPr>
        <p:grpSpPr>
          <a:xfrm>
            <a:off x="-3883216" y="-4475236"/>
            <a:ext cx="16813593" cy="14220873"/>
            <a:chOff x="-3883216" y="-4475236"/>
            <a:chExt cx="16813593" cy="14220873"/>
          </a:xfrm>
        </p:grpSpPr>
        <p:pic>
          <p:nvPicPr>
            <p:cNvPr id="106" name="Google Shape;106;p13"/>
            <p:cNvPicPr preferRelativeResize="0"/>
            <p:nvPr/>
          </p:nvPicPr>
          <p:blipFill rotWithShape="1">
            <a:blip r:embed="rId3">
              <a:alphaModFix amt="54000"/>
            </a:blip>
            <a:srcRect/>
            <a:stretch/>
          </p:blipFill>
          <p:spPr>
            <a:xfrm rot="-2700000">
              <a:off x="2741040" y="520884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3"/>
            <p:cNvPicPr preferRelativeResize="0"/>
            <p:nvPr/>
          </p:nvPicPr>
          <p:blipFill rotWithShape="1">
            <a:blip r:embed="rId4">
              <a:alphaModFix amt="44000"/>
            </a:blip>
            <a:srcRect/>
            <a:stretch/>
          </p:blipFill>
          <p:spPr>
            <a:xfrm rot="-2700000">
              <a:off x="-3114720" y="-1013040"/>
              <a:ext cx="8838720" cy="53892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8" name="Google Shape;108;p13"/>
            <p:cNvGrpSpPr/>
            <p:nvPr/>
          </p:nvGrpSpPr>
          <p:grpSpPr>
            <a:xfrm>
              <a:off x="6299384" y="-4475236"/>
              <a:ext cx="6630993" cy="6630993"/>
              <a:chOff x="6299384" y="-4475236"/>
              <a:chExt cx="6630993" cy="6630993"/>
            </a:xfrm>
          </p:grpSpPr>
          <p:pic>
            <p:nvPicPr>
              <p:cNvPr id="109" name="Google Shape;109;p13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5195520" y="-1429200"/>
                <a:ext cx="8838720" cy="5389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1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8100000">
                <a:off x="6764400" y="-45504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11" name="Google Shape;111;p13"/>
            <p:cNvGrpSpPr/>
            <p:nvPr/>
          </p:nvGrpSpPr>
          <p:grpSpPr>
            <a:xfrm>
              <a:off x="-3883216" y="2749714"/>
              <a:ext cx="6630993" cy="6995923"/>
              <a:chOff x="-3883216" y="2749714"/>
              <a:chExt cx="6630993" cy="6995923"/>
            </a:xfrm>
          </p:grpSpPr>
          <p:pic>
            <p:nvPicPr>
              <p:cNvPr id="112" name="Google Shape;112;p13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4987080" y="6160680"/>
                <a:ext cx="8838720" cy="5389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3" name="Google Shape;113;p1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2700000">
                <a:off x="-1837440" y="452556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1_1_1">
  <p:cSld name="CUSTOM_11_1_1">
    <p:bg>
      <p:bgPr>
        <a:solidFill>
          <a:schemeClr val="accent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4"/>
          <p:cNvPicPr preferRelativeResize="0"/>
          <p:nvPr/>
        </p:nvPicPr>
        <p:blipFill rotWithShape="1">
          <a:blip r:embed="rId2">
            <a:alphaModFix amt="19000"/>
          </a:blip>
          <a:srcRect/>
          <a:stretch/>
        </p:blipFill>
        <p:spPr>
          <a:xfrm flipH="1">
            <a:off x="36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" name="Google Shape;117;p14"/>
          <p:cNvGrpSpPr/>
          <p:nvPr/>
        </p:nvGrpSpPr>
        <p:grpSpPr>
          <a:xfrm>
            <a:off x="-4980993" y="-2992893"/>
            <a:ext cx="16195387" cy="11703667"/>
            <a:chOff x="-4980993" y="-2992893"/>
            <a:chExt cx="16195387" cy="11703667"/>
          </a:xfrm>
        </p:grpSpPr>
        <p:pic>
          <p:nvPicPr>
            <p:cNvPr id="118" name="Google Shape;118;p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3241800" y="507240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9" name="Google Shape;119;p14"/>
            <p:cNvGrpSpPr/>
            <p:nvPr/>
          </p:nvGrpSpPr>
          <p:grpSpPr>
            <a:xfrm>
              <a:off x="-4980993" y="-2992893"/>
              <a:ext cx="9182947" cy="8776867"/>
              <a:chOff x="-4980993" y="-2992893"/>
              <a:chExt cx="9182947" cy="8776867"/>
            </a:xfrm>
          </p:grpSpPr>
          <p:pic>
            <p:nvPicPr>
              <p:cNvPr id="120" name="Google Shape;120;p14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6152040" y="214560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14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3770640" y="17028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22" name="Google Shape;122;p14"/>
            <p:cNvPicPr preferRelativeResize="0"/>
            <p:nvPr/>
          </p:nvPicPr>
          <p:blipFill rotWithShape="1">
            <a:blip r:embed="rId4">
              <a:alphaModFix amt="32000"/>
            </a:blip>
            <a:srcRect/>
            <a:stretch/>
          </p:blipFill>
          <p:spPr>
            <a:xfrm rot="-2700000">
              <a:off x="-42840" y="3846960"/>
              <a:ext cx="567144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3" name="Google Shape;123;p1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8100000">
              <a:off x="4651560" y="44532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4" name="Google Shape;124;p14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5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>
            <a:off x="0" y="108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7" name="Google Shape;127;p15"/>
          <p:cNvGrpSpPr/>
          <p:nvPr/>
        </p:nvGrpSpPr>
        <p:grpSpPr>
          <a:xfrm>
            <a:off x="-1476033" y="-4930281"/>
            <a:ext cx="13401115" cy="12345049"/>
            <a:chOff x="-1476033" y="-4930281"/>
            <a:chExt cx="13401115" cy="12345049"/>
          </a:xfrm>
        </p:grpSpPr>
        <p:pic>
          <p:nvPicPr>
            <p:cNvPr id="128" name="Google Shape;128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4205880" y="-187776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1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1051200" y="389772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1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6211080" y="417168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2700000">
              <a:off x="-2647080" y="-68292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2" name="Google Shape;132;p15"/>
          <p:cNvSpPr txBox="1">
            <a:spLocks noGrp="1"/>
          </p:cNvSpPr>
          <p:nvPr>
            <p:ph type="title"/>
          </p:nvPr>
        </p:nvSpPr>
        <p:spPr>
          <a:xfrm>
            <a:off x="713160" y="2230920"/>
            <a:ext cx="3679560" cy="151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title" idx="2"/>
          </p:nvPr>
        </p:nvSpPr>
        <p:spPr>
          <a:xfrm>
            <a:off x="713160" y="1153440"/>
            <a:ext cx="1370160" cy="915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body" idx="1"/>
          </p:nvPr>
        </p:nvSpPr>
        <p:spPr>
          <a:xfrm>
            <a:off x="4393080" y="941760"/>
            <a:ext cx="4037760" cy="325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0_1">
  <p:cSld name="CUSTOM_10_1">
    <p:bg>
      <p:bgPr>
        <a:solidFill>
          <a:schemeClr val="accen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 rotWithShape="1">
          <a:blip r:embed="rId2">
            <a:alphaModFix amt="22000"/>
          </a:blip>
          <a:srcRect/>
          <a:stretch/>
        </p:blipFill>
        <p:spPr>
          <a:xfrm>
            <a:off x="0" y="0"/>
            <a:ext cx="9147960" cy="5143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16"/>
          <p:cNvGrpSpPr/>
          <p:nvPr/>
        </p:nvGrpSpPr>
        <p:grpSpPr>
          <a:xfrm>
            <a:off x="-3172528" y="-3476728"/>
            <a:ext cx="8905375" cy="9223501"/>
            <a:chOff x="-3172528" y="-3476728"/>
            <a:chExt cx="8905375" cy="9223501"/>
          </a:xfrm>
        </p:grpSpPr>
        <p:pic>
          <p:nvPicPr>
            <p:cNvPr id="138" name="Google Shape;138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-828000" y="4264920"/>
              <a:ext cx="3082320" cy="45936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9" name="Google Shape;139;p16"/>
            <p:cNvGrpSpPr/>
            <p:nvPr/>
          </p:nvGrpSpPr>
          <p:grpSpPr>
            <a:xfrm>
              <a:off x="-3172528" y="-3476728"/>
              <a:ext cx="8905375" cy="8230015"/>
              <a:chOff x="-3172528" y="-3476728"/>
              <a:chExt cx="8905375" cy="8230015"/>
            </a:xfrm>
          </p:grpSpPr>
          <p:pic>
            <p:nvPicPr>
              <p:cNvPr id="140" name="Google Shape;140;p16"/>
              <p:cNvPicPr preferRelativeResize="0"/>
              <p:nvPr/>
            </p:nvPicPr>
            <p:blipFill rotWithShape="1">
              <a:blip r:embed="rId3">
                <a:alphaModFix amt="49000"/>
              </a:blip>
              <a:srcRect/>
              <a:stretch/>
            </p:blipFill>
            <p:spPr>
              <a:xfrm rot="-2700000">
                <a:off x="-1973880" y="-41904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1" name="Google Shape;141;p16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4304520" y="123624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42" name="Google Shape;142;p16"/>
          <p:cNvSpPr txBox="1">
            <a:spLocks noGrp="1"/>
          </p:cNvSpPr>
          <p:nvPr>
            <p:ph type="body" idx="1"/>
          </p:nvPr>
        </p:nvSpPr>
        <p:spPr>
          <a:xfrm>
            <a:off x="713160" y="539640"/>
            <a:ext cx="3858480" cy="252648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body" idx="2"/>
          </p:nvPr>
        </p:nvSpPr>
        <p:spPr>
          <a:xfrm>
            <a:off x="4817880" y="2765160"/>
            <a:ext cx="3605760" cy="183852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body" idx="3"/>
          </p:nvPr>
        </p:nvSpPr>
        <p:spPr>
          <a:xfrm>
            <a:off x="4817880" y="539640"/>
            <a:ext cx="3605760" cy="198072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713160" y="3098160"/>
            <a:ext cx="3464280" cy="80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_1">
  <p:cSld name="ONE_COLUMN_TEXT_1">
    <p:bg>
      <p:bgPr>
        <a:solidFill>
          <a:schemeClr val="accent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7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144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17"/>
          <p:cNvGrpSpPr/>
          <p:nvPr/>
        </p:nvGrpSpPr>
        <p:grpSpPr>
          <a:xfrm>
            <a:off x="-1528408" y="-3865168"/>
            <a:ext cx="13404774" cy="6574735"/>
            <a:chOff x="-1528408" y="-3865168"/>
            <a:chExt cx="13404774" cy="6574735"/>
          </a:xfrm>
        </p:grpSpPr>
        <p:pic>
          <p:nvPicPr>
            <p:cNvPr id="149" name="Google Shape;149;p1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-2660400" y="-80748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7455960" y="-64296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1" name="Google Shape;151;p17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body" idx="1"/>
          </p:nvPr>
        </p:nvSpPr>
        <p:spPr>
          <a:xfrm>
            <a:off x="944280" y="1429920"/>
            <a:ext cx="3094920" cy="301392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2700000">
            <a:off x="4260240" y="4190040"/>
            <a:ext cx="9143640" cy="4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0_1_1">
  <p:cSld name="CUSTOM_10_1_1">
    <p:bg>
      <p:bgPr>
        <a:solidFill>
          <a:schemeClr val="accent2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8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2700000">
            <a:off x="-2714040" y="-836640"/>
            <a:ext cx="8838720" cy="45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body" idx="1"/>
          </p:nvPr>
        </p:nvSpPr>
        <p:spPr>
          <a:xfrm>
            <a:off x="720000" y="1063440"/>
            <a:ext cx="7703640" cy="355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1">
  <p:cSld name="TITLE_AND_TWO_COLUMNS_1">
    <p:bg>
      <p:bgPr>
        <a:solidFill>
          <a:schemeClr val="accent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9"/>
          <p:cNvPicPr preferRelativeResize="0"/>
          <p:nvPr/>
        </p:nvPicPr>
        <p:blipFill rotWithShape="1">
          <a:blip r:embed="rId2">
            <a:alphaModFix amt="25000"/>
          </a:blip>
          <a:srcRect l="3970" t="4154" r="14111" b="13932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9"/>
          <p:cNvGrpSpPr/>
          <p:nvPr/>
        </p:nvGrpSpPr>
        <p:grpSpPr>
          <a:xfrm>
            <a:off x="-1249886" y="326194"/>
            <a:ext cx="6365243" cy="7792643"/>
            <a:chOff x="-1249886" y="326194"/>
            <a:chExt cx="6365243" cy="7792643"/>
          </a:xfrm>
        </p:grpSpPr>
        <p:pic>
          <p:nvPicPr>
            <p:cNvPr id="162" name="Google Shape;162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-1518480" y="5149800"/>
              <a:ext cx="7642440" cy="3128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1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1930320" y="210204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1_1">
  <p:cSld name="TITLE_AND_TWO_COLUMNS_1_1">
    <p:bg>
      <p:bgPr>
        <a:solidFill>
          <a:schemeClr val="accent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0"/>
          <p:cNvPicPr preferRelativeResize="0"/>
          <p:nvPr/>
        </p:nvPicPr>
        <p:blipFill rotWithShape="1">
          <a:blip r:embed="rId2">
            <a:alphaModFix amt="24000"/>
          </a:blip>
          <a:srcRect r="16871" b="16869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20"/>
          <p:cNvGrpSpPr/>
          <p:nvPr/>
        </p:nvGrpSpPr>
        <p:grpSpPr>
          <a:xfrm>
            <a:off x="-1066273" y="-1755853"/>
            <a:ext cx="11548642" cy="8518419"/>
            <a:chOff x="-1066273" y="-1755853"/>
            <a:chExt cx="11548642" cy="8518419"/>
          </a:xfrm>
        </p:grpSpPr>
        <p:pic>
          <p:nvPicPr>
            <p:cNvPr id="168" name="Google Shape;168;p2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5982840" y="4160520"/>
              <a:ext cx="5066640" cy="49464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9" name="Google Shape;169;p20"/>
            <p:cNvGrpSpPr/>
            <p:nvPr/>
          </p:nvGrpSpPr>
          <p:grpSpPr>
            <a:xfrm>
              <a:off x="3669632" y="-1632088"/>
              <a:ext cx="6574735" cy="6574735"/>
              <a:chOff x="3669632" y="-1632088"/>
              <a:chExt cx="6574735" cy="6574735"/>
            </a:xfrm>
          </p:grpSpPr>
          <p:pic>
            <p:nvPicPr>
              <p:cNvPr id="170" name="Google Shape;170;p2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2537640" y="142560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1" name="Google Shape;171;p20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8100000">
                <a:off x="4289400" y="44532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72" name="Google Shape;172;p2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547920" y="479844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0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2700000">
              <a:off x="-1640520" y="-33480"/>
              <a:ext cx="5068440" cy="475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4" name="Google Shape;174;p20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6">
  <p:cSld name="CUSTOM_6">
    <p:bg>
      <p:bgPr>
        <a:solidFill>
          <a:schemeClr val="accen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1"/>
          <p:cNvPicPr preferRelativeResize="0"/>
          <p:nvPr/>
        </p:nvPicPr>
        <p:blipFill rotWithShape="1">
          <a:blip r:embed="rId2">
            <a:alphaModFix amt="35000"/>
          </a:blip>
          <a:srcRect r="9925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21"/>
          <p:cNvGrpSpPr/>
          <p:nvPr/>
        </p:nvGrpSpPr>
        <p:grpSpPr>
          <a:xfrm>
            <a:off x="-2399481" y="-3194361"/>
            <a:ext cx="14480442" cy="13800889"/>
            <a:chOff x="-2399481" y="-3194361"/>
            <a:chExt cx="14480442" cy="13800889"/>
          </a:xfrm>
        </p:grpSpPr>
        <p:pic>
          <p:nvPicPr>
            <p:cNvPr id="178" name="Google Shape;178;p2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-3519000" y="-14184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2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495000" y="4509360"/>
              <a:ext cx="253296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2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8100000">
              <a:off x="1430280" y="708948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2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8100000">
              <a:off x="2374560" y="639504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" name="Google Shape;182;p2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4361760" y="29196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2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722520" y="5665680"/>
              <a:ext cx="5368680" cy="4946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4" name="Google Shape;184;p21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TITLE_AND_DESCRIPTION" type="blank">
  <p:cSld name="BLANK">
    <p:bg>
      <p:bgPr>
        <a:solidFill>
          <a:schemeClr val="accen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 flipH="1">
            <a:off x="360" y="108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4"/>
          <p:cNvGrpSpPr/>
          <p:nvPr/>
        </p:nvGrpSpPr>
        <p:grpSpPr>
          <a:xfrm>
            <a:off x="-1215393" y="-4001253"/>
            <a:ext cx="14734147" cy="11019570"/>
            <a:chOff x="-1215393" y="-4001253"/>
            <a:chExt cx="14734147" cy="11019570"/>
          </a:xfrm>
        </p:grpSpPr>
        <p:grpSp>
          <p:nvGrpSpPr>
            <p:cNvPr id="21" name="Google Shape;21;p4"/>
            <p:cNvGrpSpPr/>
            <p:nvPr/>
          </p:nvGrpSpPr>
          <p:grpSpPr>
            <a:xfrm>
              <a:off x="2490514" y="1393084"/>
              <a:ext cx="7308443" cy="5625232"/>
              <a:chOff x="2490514" y="1393084"/>
              <a:chExt cx="7308443" cy="5625232"/>
            </a:xfrm>
          </p:grpSpPr>
          <p:pic>
            <p:nvPicPr>
              <p:cNvPr id="22" name="Google Shape;22;p4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-2700000">
                <a:off x="3165120" y="4049280"/>
                <a:ext cx="7642440" cy="3128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1810080" y="419256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4" name="Google Shape;24;p4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-2386440" y="-83808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oogle Shape;25;p4"/>
            <p:cNvGrpSpPr/>
            <p:nvPr/>
          </p:nvGrpSpPr>
          <p:grpSpPr>
            <a:xfrm>
              <a:off x="4572464" y="-3570693"/>
              <a:ext cx="8946290" cy="7933610"/>
              <a:chOff x="4572464" y="-3570693"/>
              <a:chExt cx="8946290" cy="7933610"/>
            </a:xfrm>
          </p:grpSpPr>
          <p:pic>
            <p:nvPicPr>
              <p:cNvPr id="26" name="Google Shape;26;p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 rot="8100000">
                <a:off x="3468600" y="777960"/>
                <a:ext cx="8838720" cy="5389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" name="Google Shape;27;p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2700000">
                <a:off x="5546160" y="-40752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13160" y="1069920"/>
            <a:ext cx="4872600" cy="148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5">
  <p:cSld name="CUSTOM_5"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2"/>
          <p:cNvPicPr preferRelativeResize="0"/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22"/>
          <p:cNvGrpSpPr/>
          <p:nvPr/>
        </p:nvGrpSpPr>
        <p:grpSpPr>
          <a:xfrm>
            <a:off x="-2851886" y="-1138646"/>
            <a:ext cx="13234134" cy="9585174"/>
            <a:chOff x="-2851886" y="-1138646"/>
            <a:chExt cx="13234134" cy="9585174"/>
          </a:xfrm>
        </p:grpSpPr>
        <p:grpSp>
          <p:nvGrpSpPr>
            <p:cNvPr id="188" name="Google Shape;188;p22"/>
            <p:cNvGrpSpPr/>
            <p:nvPr/>
          </p:nvGrpSpPr>
          <p:grpSpPr>
            <a:xfrm>
              <a:off x="-2851886" y="-1138646"/>
              <a:ext cx="4580213" cy="4966493"/>
              <a:chOff x="-2851886" y="-1138646"/>
              <a:chExt cx="4580213" cy="4966493"/>
            </a:xfrm>
          </p:grpSpPr>
          <p:pic>
            <p:nvPicPr>
              <p:cNvPr id="189" name="Google Shape;189;p2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2692080" y="63720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0" name="Google Shape;190;p2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3532320" y="186372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1" name="Google Shape;191;p22"/>
            <p:cNvGrpSpPr/>
            <p:nvPr/>
          </p:nvGrpSpPr>
          <p:grpSpPr>
            <a:xfrm>
              <a:off x="3807512" y="1871792"/>
              <a:ext cx="6574735" cy="6574735"/>
              <a:chOff x="3807512" y="1871792"/>
              <a:chExt cx="6574735" cy="6574735"/>
            </a:xfrm>
          </p:grpSpPr>
          <p:pic>
            <p:nvPicPr>
              <p:cNvPr id="192" name="Google Shape;192;p2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2675520" y="492948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3" name="Google Shape;193;p2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4262040" y="597384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4" name="Google Shape;194;p2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5749920" y="419580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5_1">
  <p:cSld name="CUSTOM_5_1">
    <p:bg>
      <p:bgPr>
        <a:solidFill>
          <a:schemeClr val="accent2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3"/>
          <p:cNvPicPr preferRelativeResize="0"/>
          <p:nvPr/>
        </p:nvPicPr>
        <p:blipFill rotWithShape="1">
          <a:blip r:embed="rId2">
            <a:alphaModFix amt="17000"/>
          </a:blip>
          <a:srcRect/>
          <a:stretch/>
        </p:blipFill>
        <p:spPr>
          <a:xfrm>
            <a:off x="-15480" y="0"/>
            <a:ext cx="915912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23"/>
          <p:cNvGrpSpPr/>
          <p:nvPr/>
        </p:nvGrpSpPr>
        <p:grpSpPr>
          <a:xfrm>
            <a:off x="-2561433" y="-1701568"/>
            <a:ext cx="15296875" cy="9377814"/>
            <a:chOff x="-2561433" y="-1701568"/>
            <a:chExt cx="15296875" cy="9377814"/>
          </a:xfrm>
        </p:grpSpPr>
        <p:pic>
          <p:nvPicPr>
            <p:cNvPr id="199" name="Google Shape;199;p2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5016240" y="218160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0" name="Google Shape;200;p23"/>
            <p:cNvGrpSpPr/>
            <p:nvPr/>
          </p:nvGrpSpPr>
          <p:grpSpPr>
            <a:xfrm>
              <a:off x="-2561433" y="539427"/>
              <a:ext cx="6801547" cy="7136820"/>
              <a:chOff x="-2561433" y="539427"/>
              <a:chExt cx="6801547" cy="7136820"/>
            </a:xfrm>
          </p:grpSpPr>
          <p:pic>
            <p:nvPicPr>
              <p:cNvPr id="201" name="Google Shape;201;p23"/>
              <p:cNvPicPr preferRelativeResize="0"/>
              <p:nvPr/>
            </p:nvPicPr>
            <p:blipFill rotWithShape="1">
              <a:blip r:embed="rId4">
                <a:alphaModFix amt="47000"/>
              </a:blip>
              <a:srcRect/>
              <a:stretch/>
            </p:blipFill>
            <p:spPr>
              <a:xfrm rot="8100000">
                <a:off x="-3241440" y="571212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2" name="Google Shape;202;p2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2700000">
                <a:off x="-3732480" y="370260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03" name="Google Shape;203;p23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8100000">
              <a:off x="3160440" y="135612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7">
  <p:cSld name="CUSTOM_7">
    <p:bg>
      <p:bgPr>
        <a:solidFill>
          <a:schemeClr val="accent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4"/>
          <p:cNvPicPr preferRelativeResize="0"/>
          <p:nvPr/>
        </p:nvPicPr>
        <p:blipFill rotWithShape="1">
          <a:blip r:embed="rId2">
            <a:alphaModFix amt="23000"/>
          </a:blip>
          <a:srcRect l="11767" t="8794" r="5862" b="8834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p24"/>
          <p:cNvGrpSpPr/>
          <p:nvPr/>
        </p:nvGrpSpPr>
        <p:grpSpPr>
          <a:xfrm>
            <a:off x="-1353448" y="-4003048"/>
            <a:ext cx="12625734" cy="9456294"/>
            <a:chOff x="-1353448" y="-4003048"/>
            <a:chExt cx="12625734" cy="9456294"/>
          </a:xfrm>
        </p:grpSpPr>
        <p:grpSp>
          <p:nvGrpSpPr>
            <p:cNvPr id="208" name="Google Shape;208;p24"/>
            <p:cNvGrpSpPr/>
            <p:nvPr/>
          </p:nvGrpSpPr>
          <p:grpSpPr>
            <a:xfrm>
              <a:off x="-1353448" y="-4003048"/>
              <a:ext cx="6574735" cy="8415688"/>
              <a:chOff x="-1353448" y="-4003048"/>
              <a:chExt cx="6574735" cy="8415688"/>
            </a:xfrm>
          </p:grpSpPr>
          <p:pic>
            <p:nvPicPr>
              <p:cNvPr id="209" name="Google Shape;209;p24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-2700000">
                <a:off x="-2485440" y="-94536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0" name="Google Shape;210;p2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391320" y="3643920"/>
                <a:ext cx="171972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1" name="Google Shape;211;p24"/>
            <p:cNvGrpSpPr/>
            <p:nvPr/>
          </p:nvGrpSpPr>
          <p:grpSpPr>
            <a:xfrm>
              <a:off x="7415880" y="-418800"/>
              <a:ext cx="3856406" cy="5872046"/>
              <a:chOff x="7415880" y="-418800"/>
              <a:chExt cx="3856406" cy="5872046"/>
            </a:xfrm>
          </p:grpSpPr>
          <p:pic>
            <p:nvPicPr>
              <p:cNvPr id="212" name="Google Shape;212;p2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6851880" y="348912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3" name="Google Shape;213;p2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7230600" y="161640"/>
                <a:ext cx="171972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14" name="Google Shape;214;p24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8">
  <p:cSld name="CUSTOM_8">
    <p:bg>
      <p:bgPr>
        <a:solidFill>
          <a:schemeClr val="accent2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5"/>
          <p:cNvPicPr preferRelativeResize="0"/>
          <p:nvPr/>
        </p:nvPicPr>
        <p:blipFill rotWithShape="1">
          <a:blip r:embed="rId2">
            <a:alphaModFix amt="23000"/>
          </a:blip>
          <a:srcRect l="11530" t="26471" r="11530" b="18124"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5"/>
          <p:cNvSpPr txBox="1">
            <a:spLocks noGrp="1"/>
          </p:cNvSpPr>
          <p:nvPr>
            <p:ph type="title"/>
          </p:nvPr>
        </p:nvSpPr>
        <p:spPr>
          <a:xfrm>
            <a:off x="713160" y="552240"/>
            <a:ext cx="469656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title" idx="2"/>
          </p:nvPr>
        </p:nvSpPr>
        <p:spPr>
          <a:xfrm>
            <a:off x="713160" y="1966320"/>
            <a:ext cx="469656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title" idx="3"/>
          </p:nvPr>
        </p:nvSpPr>
        <p:spPr>
          <a:xfrm>
            <a:off x="713160" y="3380760"/>
            <a:ext cx="469656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220" name="Google Shape;220;p25"/>
          <p:cNvGrpSpPr/>
          <p:nvPr/>
        </p:nvGrpSpPr>
        <p:grpSpPr>
          <a:xfrm>
            <a:off x="-761564" y="-2727116"/>
            <a:ext cx="11133780" cy="10646473"/>
            <a:chOff x="-761564" y="-2727116"/>
            <a:chExt cx="11133780" cy="10646473"/>
          </a:xfrm>
        </p:grpSpPr>
        <p:grpSp>
          <p:nvGrpSpPr>
            <p:cNvPr id="221" name="Google Shape;221;p25"/>
            <p:cNvGrpSpPr/>
            <p:nvPr/>
          </p:nvGrpSpPr>
          <p:grpSpPr>
            <a:xfrm>
              <a:off x="-761564" y="-2727116"/>
              <a:ext cx="7399720" cy="8266780"/>
              <a:chOff x="-761564" y="-2727116"/>
              <a:chExt cx="7399720" cy="8266780"/>
            </a:xfrm>
          </p:grpSpPr>
          <p:pic>
            <p:nvPicPr>
              <p:cNvPr id="222" name="Google Shape;222;p25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-2700000">
                <a:off x="-1019160" y="4383720"/>
                <a:ext cx="2514240" cy="31284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3" name="Google Shape;223;p25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4320" y="-70920"/>
                <a:ext cx="7642440" cy="3128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4" name="Google Shape;224;p2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5382360" y="301608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2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2637360" y="4334400"/>
              <a:ext cx="8838720" cy="53892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8_1">
  <p:cSld name="CUSTOM_8_1">
    <p:bg>
      <p:bgPr>
        <a:solidFill>
          <a:schemeClr val="accent2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6"/>
          <p:cNvPicPr preferRelativeResize="0"/>
          <p:nvPr/>
        </p:nvPicPr>
        <p:blipFill rotWithShape="1">
          <a:blip r:embed="rId2">
            <a:alphaModFix amt="24000"/>
          </a:blip>
          <a:srcRect/>
          <a:stretch/>
        </p:blipFill>
        <p:spPr>
          <a:xfrm>
            <a:off x="0" y="0"/>
            <a:ext cx="9147960" cy="5143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8" name="Google Shape;228;p26"/>
          <p:cNvGrpSpPr/>
          <p:nvPr/>
        </p:nvGrpSpPr>
        <p:grpSpPr>
          <a:xfrm>
            <a:off x="-1882191" y="-974486"/>
            <a:ext cx="12549558" cy="10552854"/>
            <a:chOff x="-1882191" y="-974486"/>
            <a:chExt cx="12549558" cy="10552854"/>
          </a:xfrm>
        </p:grpSpPr>
        <p:grpSp>
          <p:nvGrpSpPr>
            <p:cNvPr id="229" name="Google Shape;229;p26"/>
            <p:cNvGrpSpPr/>
            <p:nvPr/>
          </p:nvGrpSpPr>
          <p:grpSpPr>
            <a:xfrm>
              <a:off x="4092632" y="2868874"/>
              <a:ext cx="6574735" cy="6709494"/>
              <a:chOff x="4092632" y="2868874"/>
              <a:chExt cx="6574735" cy="6709494"/>
            </a:xfrm>
          </p:grpSpPr>
          <p:pic>
            <p:nvPicPr>
              <p:cNvPr id="230" name="Google Shape;230;p26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2960640" y="606132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1" name="Google Shape;231;p2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5821200" y="464472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32" name="Google Shape;232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5048280" y="80136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2826360" y="3065040"/>
              <a:ext cx="7079040" cy="26172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720000" y="1771920"/>
            <a:ext cx="987120" cy="4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title" idx="2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title" idx="3"/>
          </p:nvPr>
        </p:nvSpPr>
        <p:spPr>
          <a:xfrm>
            <a:off x="720000" y="3635640"/>
            <a:ext cx="987120" cy="4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title" idx="4"/>
          </p:nvPr>
        </p:nvSpPr>
        <p:spPr>
          <a:xfrm>
            <a:off x="4799880" y="1771920"/>
            <a:ext cx="987120" cy="4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title" idx="5"/>
          </p:nvPr>
        </p:nvSpPr>
        <p:spPr>
          <a:xfrm>
            <a:off x="4799880" y="3635640"/>
            <a:ext cx="987120" cy="4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" type="title">
  <p:cSld name="TITLE">
    <p:bg>
      <p:bgPr>
        <a:solidFill>
          <a:schemeClr val="accent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7"/>
          <p:cNvPicPr preferRelativeResize="0"/>
          <p:nvPr/>
        </p:nvPicPr>
        <p:blipFill rotWithShape="1">
          <a:blip r:embed="rId2">
            <a:alphaModFix amt="22000"/>
          </a:blip>
          <a:srcRect/>
          <a:stretch/>
        </p:blipFill>
        <p:spPr>
          <a:xfrm rot="10800000">
            <a:off x="360" y="0"/>
            <a:ext cx="9147960" cy="5143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" name="Google Shape;241;p27"/>
          <p:cNvGrpSpPr/>
          <p:nvPr/>
        </p:nvGrpSpPr>
        <p:grpSpPr>
          <a:xfrm>
            <a:off x="-2656556" y="-1498076"/>
            <a:ext cx="10641159" cy="5625232"/>
            <a:chOff x="-2656556" y="-1498076"/>
            <a:chExt cx="10641159" cy="5625232"/>
          </a:xfrm>
        </p:grpSpPr>
        <p:pic>
          <p:nvPicPr>
            <p:cNvPr id="242" name="Google Shape;242;p2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4482000" y="623160"/>
              <a:ext cx="3906720" cy="4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3" name="Google Shape;243;p27"/>
            <p:cNvGrpSpPr/>
            <p:nvPr/>
          </p:nvGrpSpPr>
          <p:grpSpPr>
            <a:xfrm>
              <a:off x="-2656556" y="-1498076"/>
              <a:ext cx="5625232" cy="5625232"/>
              <a:chOff x="-2656556" y="-1498076"/>
              <a:chExt cx="5625232" cy="5625232"/>
            </a:xfrm>
          </p:grpSpPr>
          <p:pic>
            <p:nvPicPr>
              <p:cNvPr id="244" name="Google Shape;244;p27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2032200" y="784440"/>
                <a:ext cx="390672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5" name="Google Shape;245;p27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3665160" y="1158120"/>
                <a:ext cx="7642440" cy="3128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713160" y="644760"/>
            <a:ext cx="4717440" cy="1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47" name="Google Shape;247;p27"/>
          <p:cNvSpPr/>
          <p:nvPr/>
        </p:nvSpPr>
        <p:spPr>
          <a:xfrm>
            <a:off x="713160" y="3739680"/>
            <a:ext cx="4447800" cy="55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CREDITS: </a:t>
            </a:r>
            <a:r>
              <a:rPr lang="en-US" sz="1000" b="0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This presentation template was created by </a:t>
            </a:r>
            <a:r>
              <a:rPr lang="en-US" sz="1000" b="1" u="sng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Slidesgo</a:t>
            </a:r>
            <a:r>
              <a:rPr lang="en-US" sz="1000" b="0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and includes icons, infographics &amp; images by </a:t>
            </a:r>
            <a:r>
              <a:rPr lang="en-US" sz="1000" b="1" u="sng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6"/>
              </a:rPr>
              <a:t>Freepik</a:t>
            </a:r>
            <a:r>
              <a:rPr lang="en-US" sz="1000" b="1" u="sng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000" b="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48" name="Google Shape;248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700000">
            <a:off x="3563280" y="4296960"/>
            <a:ext cx="7642440" cy="31284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9">
  <p:cSld name="CUSTOM_9">
    <p:bg>
      <p:bgPr>
        <a:solidFill>
          <a:srgbClr val="ADBCF7">
            <a:alpha val="65098"/>
          </a:srgbClr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/>
          <p:nvPr/>
        </p:nvSpPr>
        <p:spPr>
          <a:xfrm>
            <a:off x="136080" y="190440"/>
            <a:ext cx="8871480" cy="4762080"/>
          </a:xfrm>
          <a:prstGeom prst="frame">
            <a:avLst>
              <a:gd name="adj1" fmla="val 85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9_1">
  <p:cSld name="CUSTOM_9_1">
    <p:bg>
      <p:bgPr>
        <a:solidFill>
          <a:schemeClr val="lt2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/>
          <p:nvPr/>
        </p:nvSpPr>
        <p:spPr>
          <a:xfrm>
            <a:off x="163440" y="122400"/>
            <a:ext cx="8817120" cy="4898520"/>
          </a:xfrm>
          <a:prstGeom prst="snip2DiagRect">
            <a:avLst>
              <a:gd name="adj1" fmla="val 0"/>
              <a:gd name="adj2" fmla="val 1250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bg>
      <p:bgPr>
        <a:solidFill>
          <a:schemeClr val="accent2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0"/>
          <p:cNvPicPr preferRelativeResize="0"/>
          <p:nvPr/>
        </p:nvPicPr>
        <p:blipFill rotWithShape="1">
          <a:blip r:embed="rId2">
            <a:alphaModFix amt="18000"/>
          </a:blip>
          <a:srcRect/>
          <a:stretch/>
        </p:blipFill>
        <p:spPr>
          <a:xfrm rot="10800000" flipH="1">
            <a:off x="0" y="0"/>
            <a:ext cx="9154080" cy="51465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p30"/>
          <p:cNvGrpSpPr/>
          <p:nvPr/>
        </p:nvGrpSpPr>
        <p:grpSpPr>
          <a:xfrm>
            <a:off x="-625528" y="-5373208"/>
            <a:ext cx="11971369" cy="13908169"/>
            <a:chOff x="-625528" y="-5373208"/>
            <a:chExt cx="11971369" cy="13908169"/>
          </a:xfrm>
        </p:grpSpPr>
        <p:pic>
          <p:nvPicPr>
            <p:cNvPr id="257" name="Google Shape;257;p3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3626640" y="498780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8" name="Google Shape;258;p3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3617280" y="501120"/>
              <a:ext cx="3082320" cy="45936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9" name="Google Shape;259;p30"/>
            <p:cNvGrpSpPr/>
            <p:nvPr/>
          </p:nvGrpSpPr>
          <p:grpSpPr>
            <a:xfrm>
              <a:off x="-625528" y="-5373208"/>
              <a:ext cx="6574735" cy="11229421"/>
              <a:chOff x="-625528" y="-5373208"/>
              <a:chExt cx="6574735" cy="11229421"/>
            </a:xfrm>
          </p:grpSpPr>
          <p:pic>
            <p:nvPicPr>
              <p:cNvPr id="260" name="Google Shape;260;p3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1757520" y="-231552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1" name="Google Shape;261;p3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88560" y="4374360"/>
                <a:ext cx="30823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62" name="Google Shape;262;p30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_COLUMN_TEXT">
  <p:cSld name="ONE_COLUMN_TEXT">
    <p:bg>
      <p:bgPr>
        <a:solidFill>
          <a:schemeClr val="accent2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1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144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" name="Google Shape;265;p31"/>
          <p:cNvGrpSpPr/>
          <p:nvPr/>
        </p:nvGrpSpPr>
        <p:grpSpPr>
          <a:xfrm>
            <a:off x="-1528408" y="-3865168"/>
            <a:ext cx="13404774" cy="6574735"/>
            <a:chOff x="-1528408" y="-3865168"/>
            <a:chExt cx="13404774" cy="6574735"/>
          </a:xfrm>
        </p:grpSpPr>
        <p:pic>
          <p:nvPicPr>
            <p:cNvPr id="266" name="Google Shape;266;p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-2660400" y="-80748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7" name="Google Shape;267;p3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7455960" y="-64296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1048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body" idx="1"/>
          </p:nvPr>
        </p:nvSpPr>
        <p:spPr>
          <a:xfrm>
            <a:off x="944280" y="1429920"/>
            <a:ext cx="3094920" cy="301392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pic>
        <p:nvPicPr>
          <p:cNvPr id="270" name="Google Shape;270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2700000">
            <a:off x="4260240" y="4190040"/>
            <a:ext cx="9143640" cy="4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 rot="10800000">
            <a:off x="36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5"/>
          <p:cNvGrpSpPr/>
          <p:nvPr/>
        </p:nvGrpSpPr>
        <p:grpSpPr>
          <a:xfrm>
            <a:off x="-1582048" y="-3894328"/>
            <a:ext cx="14074849" cy="11086849"/>
            <a:chOff x="-1582048" y="-3894328"/>
            <a:chExt cx="14074849" cy="11086849"/>
          </a:xfrm>
        </p:grpSpPr>
        <p:pic>
          <p:nvPicPr>
            <p:cNvPr id="33" name="Google Shape;33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4773600" y="364536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2714040" y="-83664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8100000">
              <a:off x="4723560" y="131616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0000" y="1063440"/>
            <a:ext cx="770364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_POINT">
  <p:cSld name="MAIN_POINT">
    <p:bg>
      <p:bgPr>
        <a:solidFill>
          <a:schemeClr val="accent2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2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 rot="10800000">
            <a:off x="360" y="0"/>
            <a:ext cx="9143280" cy="51404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32"/>
          <p:cNvGrpSpPr/>
          <p:nvPr/>
        </p:nvGrpSpPr>
        <p:grpSpPr>
          <a:xfrm>
            <a:off x="-3275848" y="-3361761"/>
            <a:ext cx="14971609" cy="10602162"/>
            <a:chOff x="-3275848" y="-3361761"/>
            <a:chExt cx="14971609" cy="10602162"/>
          </a:xfrm>
        </p:grpSpPr>
        <p:grpSp>
          <p:nvGrpSpPr>
            <p:cNvPr id="274" name="Google Shape;274;p32"/>
            <p:cNvGrpSpPr/>
            <p:nvPr/>
          </p:nvGrpSpPr>
          <p:grpSpPr>
            <a:xfrm>
              <a:off x="2342127" y="-3361761"/>
              <a:ext cx="6980515" cy="7615015"/>
              <a:chOff x="2342127" y="-3361761"/>
              <a:chExt cx="6980515" cy="7615015"/>
            </a:xfrm>
          </p:grpSpPr>
          <p:pic>
            <p:nvPicPr>
              <p:cNvPr id="275" name="Google Shape;275;p32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1171080" y="614880"/>
                <a:ext cx="914364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6" name="Google Shape;276;p3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8100000">
                <a:off x="1603440" y="-309240"/>
                <a:ext cx="8838720" cy="4946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7" name="Google Shape;277;p3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3976560" y="369324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3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8100000">
              <a:off x="-4407840" y="184428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9" name="Google Shape;279;p3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-2193120" y="349884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0" name="Google Shape;280;p3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8100000">
              <a:off x="-1527840" y="39960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1" name="Google Shape;281;p32"/>
          <p:cNvSpPr txBox="1">
            <a:spLocks noGrp="1"/>
          </p:cNvSpPr>
          <p:nvPr>
            <p:ph type="title"/>
          </p:nvPr>
        </p:nvSpPr>
        <p:spPr>
          <a:xfrm>
            <a:off x="1768680" y="1424880"/>
            <a:ext cx="5606640" cy="229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bg>
      <p:bgPr>
        <a:solidFill>
          <a:schemeClr val="accent2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</a:lstStyle>
          <a:p>
            <a:endParaRPr/>
          </a:p>
        </p:txBody>
      </p:sp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">
  <p:cSld name="CUSTOM">
    <p:bg>
      <p:bgPr>
        <a:solidFill>
          <a:schemeClr val="accen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720000" y="1311480"/>
            <a:ext cx="3519360" cy="165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-1555816" y="-4165636"/>
            <a:ext cx="12256573" cy="9932223"/>
            <a:chOff x="-1555816" y="-4165636"/>
            <a:chExt cx="12256573" cy="9932223"/>
          </a:xfrm>
        </p:grpSpPr>
        <p:pic>
          <p:nvPicPr>
            <p:cNvPr id="42" name="Google Shape;42;p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4066920" y="-177840"/>
              <a:ext cx="7642440" cy="3128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Google Shape;43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544680" y="4219920"/>
              <a:ext cx="3227400" cy="4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4" name="Google Shape;44;p6"/>
            <p:cNvGrpSpPr/>
            <p:nvPr/>
          </p:nvGrpSpPr>
          <p:grpSpPr>
            <a:xfrm>
              <a:off x="-1555816" y="-4165636"/>
              <a:ext cx="6630993" cy="6630993"/>
              <a:chOff x="-1555816" y="-4165636"/>
              <a:chExt cx="6630993" cy="6630993"/>
            </a:xfrm>
          </p:grpSpPr>
          <p:pic>
            <p:nvPicPr>
              <p:cNvPr id="45" name="Google Shape;45;p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2700000">
                <a:off x="-2659680" y="-1119600"/>
                <a:ext cx="8838720" cy="53892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6" name="Google Shape;46;p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8100000">
                <a:off x="816480" y="-86760"/>
                <a:ext cx="3326400" cy="53892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4572000" y="539640"/>
            <a:ext cx="3858480" cy="406404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">
  <p:cSld name="CUSTOM_3_1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7"/>
          <p:cNvPicPr preferRelativeResize="0"/>
          <p:nvPr/>
        </p:nvPicPr>
        <p:blipFill rotWithShape="1">
          <a:blip r:embed="rId2">
            <a:alphaModFix amt="22000"/>
          </a:blip>
          <a:srcRect/>
          <a:stretch/>
        </p:blipFill>
        <p:spPr>
          <a:xfrm rot="10800000">
            <a:off x="360" y="0"/>
            <a:ext cx="9147960" cy="5143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7"/>
          <p:cNvGrpSpPr/>
          <p:nvPr/>
        </p:nvGrpSpPr>
        <p:grpSpPr>
          <a:xfrm>
            <a:off x="-2656556" y="-1498076"/>
            <a:ext cx="10641159" cy="5625232"/>
            <a:chOff x="-2656556" y="-1498076"/>
            <a:chExt cx="10641159" cy="5625232"/>
          </a:xfrm>
        </p:grpSpPr>
        <p:pic>
          <p:nvPicPr>
            <p:cNvPr id="51" name="Google Shape;51;p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4482000" y="623160"/>
              <a:ext cx="3906720" cy="4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2" name="Google Shape;52;p7"/>
            <p:cNvGrpSpPr/>
            <p:nvPr/>
          </p:nvGrpSpPr>
          <p:grpSpPr>
            <a:xfrm>
              <a:off x="-2656556" y="-1498076"/>
              <a:ext cx="5625232" cy="5625232"/>
              <a:chOff x="-2656556" y="-1498076"/>
              <a:chExt cx="5625232" cy="5625232"/>
            </a:xfrm>
          </p:grpSpPr>
          <p:pic>
            <p:nvPicPr>
              <p:cNvPr id="53" name="Google Shape;53;p7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rot="8100000">
                <a:off x="-2032200" y="784440"/>
                <a:ext cx="3906720" cy="475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7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 rot="-2700000">
                <a:off x="-3665160" y="1158120"/>
                <a:ext cx="7642440" cy="3128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713160" y="644760"/>
            <a:ext cx="4717440" cy="1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713160" y="3739680"/>
            <a:ext cx="4447800" cy="55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CREDITS: </a:t>
            </a:r>
            <a:r>
              <a:rPr lang="en-US" sz="1000" b="0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This presentation template was created by </a:t>
            </a:r>
            <a:r>
              <a:rPr lang="en-US" sz="1000" b="1" u="sng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Slidesgo</a:t>
            </a:r>
            <a:r>
              <a:rPr lang="en-US" sz="1000" b="0" u="none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and includes icons, infographics &amp; images by </a:t>
            </a:r>
            <a:r>
              <a:rPr lang="en-US" sz="1000" b="1" u="sng" strike="noStrike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6"/>
              </a:rPr>
              <a:t>Freepik</a:t>
            </a:r>
            <a:r>
              <a:rPr lang="en-US" sz="1000" b="1" u="sng" strike="noStrik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 sz="1000" b="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57" name="Google Shape;5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700000">
            <a:off x="3563280" y="4296960"/>
            <a:ext cx="7642440" cy="31284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 txBox="1">
            <a:spLocks noGrp="1"/>
          </p:cNvSpPr>
          <p:nvPr>
            <p:ph type="body" idx="1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 2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_1_1_1_1">
  <p:cSld name="BLANK_1_1_1_1_1_1">
    <p:bg>
      <p:bgPr>
        <a:solidFill>
          <a:schemeClr val="accent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9"/>
          <p:cNvPicPr preferRelativeResize="0"/>
          <p:nvPr/>
        </p:nvPicPr>
        <p:blipFill rotWithShape="1">
          <a:blip r:embed="rId2">
            <a:alphaModFix amt="19000"/>
          </a:blip>
          <a:srcRect/>
          <a:stretch/>
        </p:blipFill>
        <p:spPr>
          <a:xfrm>
            <a:off x="0" y="108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9"/>
          <p:cNvGrpSpPr/>
          <p:nvPr/>
        </p:nvGrpSpPr>
        <p:grpSpPr>
          <a:xfrm>
            <a:off x="-733386" y="-3112526"/>
            <a:ext cx="12064353" cy="12073007"/>
            <a:chOff x="-733386" y="-3112526"/>
            <a:chExt cx="12064353" cy="12073007"/>
          </a:xfrm>
        </p:grpSpPr>
        <p:pic>
          <p:nvPicPr>
            <p:cNvPr id="63" name="Google Shape;63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-2700000">
              <a:off x="2708640" y="541332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-1206000" y="4037760"/>
              <a:ext cx="433620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-2700000">
              <a:off x="6910560" y="-1336680"/>
              <a:ext cx="5100840" cy="1882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3846240" y="501480"/>
              <a:ext cx="4336200" cy="45936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 idx="2"/>
          </p:nvPr>
        </p:nvSpPr>
        <p:spPr>
          <a:xfrm>
            <a:off x="720000" y="158616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title" idx="3"/>
          </p:nvPr>
        </p:nvSpPr>
        <p:spPr>
          <a:xfrm>
            <a:off x="720000" y="325908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title" idx="4"/>
          </p:nvPr>
        </p:nvSpPr>
        <p:spPr>
          <a:xfrm>
            <a:off x="3419280" y="158616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title" idx="5"/>
          </p:nvPr>
        </p:nvSpPr>
        <p:spPr>
          <a:xfrm>
            <a:off x="3419280" y="325908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title" idx="6"/>
          </p:nvPr>
        </p:nvSpPr>
        <p:spPr>
          <a:xfrm>
            <a:off x="6118560" y="158616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title" idx="7"/>
          </p:nvPr>
        </p:nvSpPr>
        <p:spPr>
          <a:xfrm>
            <a:off x="6118560" y="3259080"/>
            <a:ext cx="734400" cy="4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_1">
  <p:cSld name="BLANK_1_1">
    <p:bg>
      <p:bgPr>
        <a:solidFill>
          <a:schemeClr val="accent2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0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>
            <a:off x="0" y="0"/>
            <a:ext cx="9143640" cy="5140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713160" y="3269880"/>
            <a:ext cx="5378040" cy="66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grpSp>
        <p:nvGrpSpPr>
          <p:cNvPr id="77" name="Google Shape;77;p10"/>
          <p:cNvGrpSpPr/>
          <p:nvPr/>
        </p:nvGrpSpPr>
        <p:grpSpPr>
          <a:xfrm>
            <a:off x="-2882241" y="-4120641"/>
            <a:ext cx="10956529" cy="10030743"/>
            <a:chOff x="-2882241" y="-4120641"/>
            <a:chExt cx="10956529" cy="10030743"/>
          </a:xfrm>
        </p:grpSpPr>
        <p:pic>
          <p:nvPicPr>
            <p:cNvPr id="78" name="Google Shape;78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-1979280" y="-106812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" name="Google Shape;79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-4001760" y="43632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367560" y="903960"/>
              <a:ext cx="8838720" cy="4593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2700000">
              <a:off x="2256840" y="4113360"/>
              <a:ext cx="3972960" cy="45936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2">
  <p:cSld name="CUSTOM_12">
    <p:bg>
      <p:bgPr>
        <a:solidFill>
          <a:schemeClr val="accent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 amt="23000"/>
          </a:blip>
          <a:srcRect/>
          <a:stretch/>
        </p:blipFill>
        <p:spPr>
          <a:xfrm rot="10800000" flipH="1">
            <a:off x="0" y="108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11"/>
          <p:cNvGrpSpPr/>
          <p:nvPr/>
        </p:nvGrpSpPr>
        <p:grpSpPr>
          <a:xfrm>
            <a:off x="-3201513" y="-4028121"/>
            <a:ext cx="16432081" cy="10164169"/>
            <a:chOff x="-3201513" y="-4028121"/>
            <a:chExt cx="16432081" cy="10164169"/>
          </a:xfrm>
        </p:grpSpPr>
        <p:pic>
          <p:nvPicPr>
            <p:cNvPr id="85" name="Google Shape;85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8100000">
              <a:off x="-4372560" y="1055880"/>
              <a:ext cx="9143640" cy="475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8100000">
              <a:off x="4342680" y="-975600"/>
              <a:ext cx="8838720" cy="49464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7" name="Google Shape;87;p11"/>
            <p:cNvGrpSpPr/>
            <p:nvPr/>
          </p:nvGrpSpPr>
          <p:grpSpPr>
            <a:xfrm>
              <a:off x="6655832" y="-438688"/>
              <a:ext cx="6574735" cy="6574735"/>
              <a:chOff x="6655832" y="-438688"/>
              <a:chExt cx="6574735" cy="6574735"/>
            </a:xfrm>
          </p:grpSpPr>
          <p:pic>
            <p:nvPicPr>
              <p:cNvPr id="88" name="Google Shape;88;p1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 rot="-2700000">
                <a:off x="6211080" y="4171680"/>
                <a:ext cx="5100840" cy="18828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9" name="Google Shape;89;p11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 rot="-2700000">
                <a:off x="5523840" y="2619000"/>
                <a:ext cx="8838720" cy="45936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0" name="Google Shape;90;p11"/>
          <p:cNvSpPr txBox="1">
            <a:spLocks noGrp="1"/>
          </p:cNvSpPr>
          <p:nvPr>
            <p:ph type="title"/>
          </p:nvPr>
        </p:nvSpPr>
        <p:spPr>
          <a:xfrm>
            <a:off x="4751280" y="2354760"/>
            <a:ext cx="3679560" cy="151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title" idx="2"/>
          </p:nvPr>
        </p:nvSpPr>
        <p:spPr>
          <a:xfrm>
            <a:off x="4751280" y="1277280"/>
            <a:ext cx="1370160" cy="915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713160" y="941760"/>
            <a:ext cx="3759840" cy="325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26" Type="http://schemas.openxmlformats.org/officeDocument/2006/relationships/slideLayout" Target="../slideLayouts/slideLayout27.xml"/><Relationship Id="rId3" Type="http://schemas.openxmlformats.org/officeDocument/2006/relationships/slideLayout" Target="../slideLayouts/slideLayout4.xml"/><Relationship Id="rId21" Type="http://schemas.openxmlformats.org/officeDocument/2006/relationships/slideLayout" Target="../slideLayouts/slideLayout2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5" Type="http://schemas.openxmlformats.org/officeDocument/2006/relationships/slideLayout" Target="../slideLayouts/slideLayout26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2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23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slideLayout" Target="../slideLayouts/slideLayout23.xml"/><Relationship Id="rId27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8100000">
            <a:off x="4482000" y="623160"/>
            <a:ext cx="3906720" cy="4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2700000">
            <a:off x="3563280" y="4296960"/>
            <a:ext cx="7642440" cy="312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8;p1"/>
          <p:cNvPicPr preferRelativeResize="0"/>
          <p:nvPr/>
        </p:nvPicPr>
        <p:blipFill rotWithShape="1">
          <a:blip r:embed="rId5">
            <a:alphaModFix amt="23000"/>
          </a:blip>
          <a:srcRect/>
          <a:stretch/>
        </p:blipFill>
        <p:spPr>
          <a:xfrm>
            <a:off x="0" y="1080"/>
            <a:ext cx="9143640" cy="514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9;p1"/>
          <p:cNvGrpSpPr/>
          <p:nvPr/>
        </p:nvGrpSpPr>
        <p:grpSpPr>
          <a:xfrm>
            <a:off x="-1189606" y="-585368"/>
            <a:ext cx="2777754" cy="6882834"/>
            <a:chOff x="-1189606" y="-585368"/>
            <a:chExt cx="2777754" cy="6882834"/>
          </a:xfrm>
        </p:grpSpPr>
        <p:pic>
          <p:nvPicPr>
            <p:cNvPr id="10" name="Google Shape;10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 rot="-2700000">
              <a:off x="-1482840" y="541800"/>
              <a:ext cx="3393000" cy="494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1"/>
            <p:cNvPicPr preferRelativeResize="0"/>
            <p:nvPr/>
          </p:nvPicPr>
          <p:blipFill rotWithShape="1">
            <a:blip r:embed="rId7">
              <a:alphaModFix/>
            </a:blip>
            <a:srcRect r="33951"/>
            <a:stretch/>
          </p:blipFill>
          <p:spPr>
            <a:xfrm rot="-2700000">
              <a:off x="-1616400" y="4945680"/>
              <a:ext cx="3368880" cy="1882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713160" y="1319760"/>
            <a:ext cx="4420800" cy="1609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5380920" y="941760"/>
            <a:ext cx="3049920" cy="325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rotWithShape="0">
              <a:srgbClr val="5352EE">
                <a:alpha val="69019"/>
              </a:srgbClr>
            </a:outerShdw>
          </a:effectLst>
        </p:spPr>
        <p:txBody>
          <a:bodyPr spcFirstLastPara="1" wrap="square" lIns="90000" tIns="45000" rIns="90000" bIns="450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1819Lau/Google-Step-Up-Challenge.g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Matthew1819Lau/Google-Step-Up-Challenge.g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Matthew1819Lau/Google-Step-Up-Challenge.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1819Lau/Google-Step-Up-Challenge.g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matthew-lau-48853424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hyperlink" Target="https://github.com/Matthew1819Lau" TargetMode="Externa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>
            <a:spLocks noGrp="1"/>
          </p:cNvSpPr>
          <p:nvPr>
            <p:ph type="title"/>
          </p:nvPr>
        </p:nvSpPr>
        <p:spPr>
          <a:xfrm>
            <a:off x="961620" y="1560590"/>
            <a:ext cx="44193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</a:pPr>
            <a:r>
              <a:rPr lang="en-US" sz="4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Google Step up Career Challenge</a:t>
            </a:r>
            <a:endParaRPr sz="4000" b="0" u="none" strike="noStrik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4"/>
          <p:cNvSpPr txBox="1">
            <a:spLocks noGrp="1"/>
          </p:cNvSpPr>
          <p:nvPr>
            <p:ph type="subTitle" idx="1"/>
          </p:nvPr>
        </p:nvSpPr>
        <p:spPr>
          <a:xfrm>
            <a:off x="971525" y="3431100"/>
            <a:ext cx="4666800" cy="1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r>
              <a:rPr lang="en-US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Mission: Power Google’s Gemini Pro Breakthrough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r>
              <a:rPr lang="en-US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Budget: $ 10M USD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r>
              <a:rPr lang="en-US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Target: University Student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r>
              <a:rPr lang="en-US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Length: 8 Weeks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r>
              <a:rPr lang="en-US" sz="16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Markets: 3</a:t>
            </a: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1" name="Google Shape;291;p34"/>
          <p:cNvSpPr/>
          <p:nvPr/>
        </p:nvSpPr>
        <p:spPr>
          <a:xfrm>
            <a:off x="5380920" y="941760"/>
            <a:ext cx="3049800" cy="3259800"/>
          </a:xfrm>
          <a:prstGeom prst="round2DiagRect">
            <a:avLst>
              <a:gd name="adj1" fmla="val 10405"/>
              <a:gd name="adj2" fmla="val 0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dist="142680" dir="3366567" algn="bl" rotWithShape="0">
              <a:schemeClr val="lt2">
                <a:alpha val="69019"/>
              </a:schemeClr>
            </a:outerShdw>
          </a:effectLst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pic>
        <p:nvPicPr>
          <p:cNvPr id="292" name="Google Shape;292;p34" title="Google_Gemini_logo.sv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0788" y="268250"/>
            <a:ext cx="3793300" cy="140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4"/>
          <p:cNvSpPr txBox="1">
            <a:spLocks noGrp="1"/>
          </p:cNvSpPr>
          <p:nvPr>
            <p:ph type="subTitle" idx="1"/>
          </p:nvPr>
        </p:nvSpPr>
        <p:spPr>
          <a:xfrm>
            <a:off x="7203875" y="4568300"/>
            <a:ext cx="24846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60674"/>
              <a:buFont typeface="DM Sans"/>
              <a:buNone/>
            </a:pPr>
            <a:r>
              <a:rPr lang="en-US" sz="2637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Matthew Lau</a:t>
            </a:r>
            <a:endParaRPr sz="2637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DM Sans"/>
              <a:buNone/>
            </a:pPr>
            <a:endParaRPr sz="16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/>
          <p:nvPr/>
        </p:nvSpPr>
        <p:spPr>
          <a:xfrm>
            <a:off x="2895084" y="186750"/>
            <a:ext cx="7699500" cy="9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None/>
            </a:pPr>
            <a:r>
              <a:rPr lang="en-US" sz="27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Science Route</a:t>
            </a:r>
            <a:endParaRPr sz="2700" b="0" u="none" strike="noStrike" dirty="0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2"/>
          </p:nvPr>
        </p:nvSpPr>
        <p:spPr>
          <a:xfrm>
            <a:off x="132250" y="4678650"/>
            <a:ext cx="46302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</a:rPr>
              <a:t>For more information: </a:t>
            </a:r>
            <a:r>
              <a:rPr lang="en-US" sz="8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https://github.com/Matthew1819Lau/Google-Step-Up-Challenge.git</a:t>
            </a:r>
            <a:endParaRPr sz="8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</p:txBody>
      </p:sp>
      <p:sp>
        <p:nvSpPr>
          <p:cNvPr id="2" name="Google Shape;300;p35">
            <a:extLst>
              <a:ext uri="{FF2B5EF4-FFF2-40B4-BE49-F238E27FC236}">
                <a16:creationId xmlns:a16="http://schemas.microsoft.com/office/drawing/2014/main" id="{D65CEC50-028C-B6AD-6635-6DC3521A4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6300" y="662850"/>
            <a:ext cx="7992300" cy="838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None/>
            </a:pPr>
            <a:r>
              <a:rPr lang="en-US" sz="2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Insight 1 : High Efficiency in Emerging Markets (Egypt (EG) and Saudi Arabia (SA)</a:t>
            </a:r>
            <a:endParaRPr sz="20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Google Shape;301;p35">
            <a:extLst>
              <a:ext uri="{FF2B5EF4-FFF2-40B4-BE49-F238E27FC236}">
                <a16:creationId xmlns:a16="http://schemas.microsoft.com/office/drawing/2014/main" id="{69108E4D-84FD-3EE6-0FB7-DDB69E2055B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300" y="1501050"/>
            <a:ext cx="3765300" cy="2228974"/>
          </a:xfrm>
          <a:prstGeom prst="rect">
            <a:avLst/>
          </a:prstGeom>
          <a:noFill/>
          <a:ln>
            <a:noFill/>
          </a:ln>
          <a:effectLst>
            <a:reflection stA="84000" endPos="30000" dist="85725" dir="5400000" fadeDir="5400012" sy="-100000" algn="bl" rotWithShape="0"/>
          </a:effectLst>
        </p:spPr>
      </p:pic>
      <p:sp>
        <p:nvSpPr>
          <p:cNvPr id="6" name="Google Shape;299;p35">
            <a:extLst>
              <a:ext uri="{FF2B5EF4-FFF2-40B4-BE49-F238E27FC236}">
                <a16:creationId xmlns:a16="http://schemas.microsoft.com/office/drawing/2014/main" id="{66072A7F-2324-B961-44E9-7EF83CA9489B}"/>
              </a:ext>
            </a:extLst>
          </p:cNvPr>
          <p:cNvSpPr txBox="1">
            <a:spLocks/>
          </p:cNvSpPr>
          <p:nvPr/>
        </p:nvSpPr>
        <p:spPr>
          <a:xfrm>
            <a:off x="525822" y="1615050"/>
            <a:ext cx="4386600" cy="26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-286228">
              <a:lnSpc>
                <a:spcPct val="150000"/>
              </a:lnSpc>
              <a:buClr>
                <a:srgbClr val="FFFFFF"/>
              </a:buClr>
              <a:buSzPct val="100000"/>
              <a:buFont typeface="Noto Sans Symbols"/>
              <a:buChar char="●"/>
            </a:pPr>
            <a:r>
              <a:rPr lang="en-US" sz="2792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EG</a:t>
            </a:r>
            <a:r>
              <a:rPr lang="en-US" sz="2792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 and </a:t>
            </a:r>
            <a:r>
              <a:rPr lang="en-US" sz="2792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SA</a:t>
            </a:r>
            <a:r>
              <a:rPr lang="en-US" sz="2792" dirty="0">
                <a:solidFill>
                  <a:srgbClr val="5352EE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2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are</a:t>
            </a:r>
            <a:r>
              <a:rPr lang="en-US" sz="2792" dirty="0">
                <a:solidFill>
                  <a:srgbClr val="5352EE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2792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the most efficient markets </a:t>
            </a:r>
            <a:r>
              <a:rPr lang="en-US" sz="2792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for driving conversions, significantly outperforming the United Kingdom (UK) and Germany (DE) in cost-effectiveness.</a:t>
            </a:r>
          </a:p>
          <a:p>
            <a:pPr indent="0">
              <a:lnSpc>
                <a:spcPct val="150000"/>
              </a:lnSpc>
            </a:pPr>
            <a:endParaRPr lang="en-US" sz="2792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86228">
              <a:lnSpc>
                <a:spcPct val="150000"/>
              </a:lnSpc>
              <a:buClr>
                <a:schemeClr val="lt1"/>
              </a:buClr>
              <a:buSzPct val="100000"/>
              <a:buFont typeface="DM Sans"/>
              <a:buChar char="●"/>
            </a:pPr>
            <a:r>
              <a:rPr lang="en-US" sz="2792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EG and SA achieved </a:t>
            </a:r>
            <a:r>
              <a:rPr lang="en-US" sz="2792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the highest conversion volumes (~340k and ~338k respectively).</a:t>
            </a:r>
          </a:p>
          <a:p>
            <a:pPr indent="0">
              <a:lnSpc>
                <a:spcPct val="150000"/>
              </a:lnSpc>
            </a:pPr>
            <a:endParaRPr lang="en-US" sz="2792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286228">
              <a:lnSpc>
                <a:spcPct val="150000"/>
              </a:lnSpc>
              <a:buClr>
                <a:schemeClr val="lt1"/>
              </a:buClr>
              <a:buSzPct val="103714"/>
              <a:buFont typeface="DM Sans"/>
              <a:buChar char="●"/>
            </a:pPr>
            <a:r>
              <a:rPr lang="en-US" sz="2692" dirty="0">
                <a:solidFill>
                  <a:schemeClr val="lt1"/>
                </a:solidFill>
              </a:rPr>
              <a:t>Both markets maintain a much </a:t>
            </a:r>
            <a:r>
              <a:rPr lang="en-US" sz="2692" b="1" dirty="0">
                <a:solidFill>
                  <a:srgbClr val="ADBCF7"/>
                </a:solidFill>
              </a:rPr>
              <a:t>lower Cost Per Acquisition (CPA)</a:t>
            </a:r>
            <a:r>
              <a:rPr lang="en-US" sz="2692" dirty="0">
                <a:solidFill>
                  <a:schemeClr val="lt1"/>
                </a:solidFill>
              </a:rPr>
              <a:t> of approximately </a:t>
            </a:r>
            <a:r>
              <a:rPr lang="en-US" sz="2692" b="1" dirty="0">
                <a:solidFill>
                  <a:srgbClr val="ADBCF7"/>
                </a:solidFill>
              </a:rPr>
              <a:t>$6.33</a:t>
            </a:r>
            <a:r>
              <a:rPr lang="en-US" sz="2692" dirty="0">
                <a:solidFill>
                  <a:schemeClr val="lt1"/>
                </a:solidFill>
              </a:rPr>
              <a:t>, compared to over $23 in the UK and DE.</a:t>
            </a:r>
          </a:p>
          <a:p>
            <a:pPr indent="0">
              <a:lnSpc>
                <a:spcPct val="150000"/>
              </a:lnSpc>
            </a:pPr>
            <a:endParaRPr lang="en-US" sz="2692" dirty="0">
              <a:solidFill>
                <a:schemeClr val="lt1"/>
              </a:solidFill>
            </a:endParaRPr>
          </a:p>
          <a:p>
            <a:pPr indent="-284164">
              <a:lnSpc>
                <a:spcPct val="150000"/>
              </a:lnSpc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-US" sz="2692" dirty="0">
                <a:solidFill>
                  <a:schemeClr val="lt1"/>
                </a:solidFill>
              </a:rPr>
              <a:t>While total reach is lower in EG/SA, the </a:t>
            </a:r>
            <a:r>
              <a:rPr lang="en-US" sz="2692" b="1" dirty="0">
                <a:solidFill>
                  <a:srgbClr val="ADBCF7"/>
                </a:solidFill>
              </a:rPr>
              <a:t>Cost Per Reach (CPR) is consistent</a:t>
            </a:r>
            <a:r>
              <a:rPr lang="en-US" sz="2692" dirty="0">
                <a:solidFill>
                  <a:schemeClr val="lt1"/>
                </a:solidFill>
              </a:rPr>
              <a:t> across all markets </a:t>
            </a:r>
            <a:r>
              <a:rPr lang="en-US" sz="2692" b="1" dirty="0">
                <a:solidFill>
                  <a:srgbClr val="ADBCF7"/>
                </a:solidFill>
              </a:rPr>
              <a:t>(~$0.036),</a:t>
            </a:r>
            <a:r>
              <a:rPr lang="en-US" sz="2692" dirty="0">
                <a:solidFill>
                  <a:schemeClr val="lt1"/>
                </a:solidFill>
              </a:rPr>
              <a:t> indicating that the audience in these regions is naturally more responsive to the current channel mix. </a:t>
            </a:r>
            <a:endParaRPr lang="en-US" sz="12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/>
          <p:nvPr/>
        </p:nvSpPr>
        <p:spPr>
          <a:xfrm>
            <a:off x="815800" y="500125"/>
            <a:ext cx="7699500" cy="9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None/>
            </a:pPr>
            <a:r>
              <a:rPr lang="en-US" sz="2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Insight 2 : Strategic Timing: Maximizing Impact during Exam Periods</a:t>
            </a:r>
            <a:endParaRPr sz="2100" b="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1"/>
          </p:nvPr>
        </p:nvSpPr>
        <p:spPr>
          <a:xfrm>
            <a:off x="341200" y="1377900"/>
            <a:ext cx="4212300" cy="34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Char char="●"/>
            </a:pP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Academic-focused campaigns</a:t>
            </a:r>
            <a:r>
              <a:rPr lang="en-US" sz="900" b="1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particularly </a:t>
            </a: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"Exam Preparation",</a:t>
            </a:r>
            <a:r>
              <a:rPr lang="en-US" sz="900" b="1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 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it shows </a:t>
            </a: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the highest efficiency in lifting brand metrics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suggesting that students view Gemini as a critical tool during high-stress study periods.</a:t>
            </a: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Char char="●"/>
            </a:pPr>
            <a:r>
              <a:rPr lang="en-US" sz="900" dirty="0">
                <a:solidFill>
                  <a:srgbClr val="ADBCF7"/>
                </a:solidFill>
              </a:rPr>
              <a:t>The </a:t>
            </a:r>
            <a:r>
              <a:rPr lang="en-US" sz="900" b="1" dirty="0">
                <a:solidFill>
                  <a:srgbClr val="ADBCF7"/>
                </a:solidFill>
              </a:rPr>
              <a:t>ExamPrep_23</a:t>
            </a:r>
            <a:r>
              <a:rPr lang="en-US" sz="900" dirty="0">
                <a:solidFill>
                  <a:schemeClr val="lt1"/>
                </a:solidFill>
              </a:rPr>
              <a:t> campaign delivered </a:t>
            </a:r>
            <a:r>
              <a:rPr lang="en-US" sz="900" b="1" dirty="0">
                <a:solidFill>
                  <a:srgbClr val="ADBCF7"/>
                </a:solidFill>
              </a:rPr>
              <a:t>the second-highest absolute lift </a:t>
            </a:r>
            <a:r>
              <a:rPr lang="en-US" sz="900" dirty="0">
                <a:solidFill>
                  <a:schemeClr val="lt1"/>
                </a:solidFill>
              </a:rPr>
              <a:t>among all seasonal efforts in Brand Lift Study Dataset.</a:t>
            </a:r>
            <a:endParaRPr sz="900" b="1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Char char="●"/>
            </a:pPr>
            <a:r>
              <a:rPr lang="en-US" sz="900" dirty="0">
                <a:solidFill>
                  <a:schemeClr val="lt1"/>
                </a:solidFill>
              </a:rPr>
              <a:t>It also achieved </a:t>
            </a:r>
            <a:r>
              <a:rPr lang="en-US" sz="900" b="1" dirty="0">
                <a:solidFill>
                  <a:srgbClr val="ADBCF7"/>
                </a:solidFill>
              </a:rPr>
              <a:t>the lowest Cost Per Lifted User (CPL)</a:t>
            </a:r>
            <a:r>
              <a:rPr lang="en-US" sz="900" b="1" dirty="0">
                <a:solidFill>
                  <a:schemeClr val="lt1"/>
                </a:solidFill>
              </a:rPr>
              <a:t>,</a:t>
            </a:r>
            <a:r>
              <a:rPr lang="en-US" sz="900" dirty="0">
                <a:solidFill>
                  <a:schemeClr val="lt1"/>
                </a:solidFill>
              </a:rPr>
              <a:t> making it the </a:t>
            </a:r>
            <a:r>
              <a:rPr lang="en-US" sz="900" b="1" dirty="0">
                <a:solidFill>
                  <a:srgbClr val="ADBCF7"/>
                </a:solidFill>
              </a:rPr>
              <a:t>most economical period</a:t>
            </a:r>
            <a:r>
              <a:rPr lang="en-US" sz="900" b="1" dirty="0">
                <a:solidFill>
                  <a:schemeClr val="lt1"/>
                </a:solidFill>
              </a:rPr>
              <a:t> </a:t>
            </a:r>
            <a:r>
              <a:rPr lang="en-US" sz="900" dirty="0">
                <a:solidFill>
                  <a:schemeClr val="lt1"/>
                </a:solidFill>
              </a:rPr>
              <a:t>to </a:t>
            </a:r>
            <a:r>
              <a:rPr lang="en-US" sz="900" b="1" dirty="0">
                <a:solidFill>
                  <a:srgbClr val="ADBCF7"/>
                </a:solidFill>
              </a:rPr>
              <a:t>acquire new high-intent users</a:t>
            </a:r>
            <a:r>
              <a:rPr lang="en-US" sz="900" dirty="0">
                <a:solidFill>
                  <a:schemeClr val="lt1"/>
                </a:solidFill>
              </a:rPr>
              <a:t>.</a:t>
            </a:r>
            <a:endParaRPr sz="900" dirty="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lt1"/>
              </a:solidFill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 dirty="0">
                <a:solidFill>
                  <a:srgbClr val="ADBCF7"/>
                </a:solidFill>
              </a:rPr>
              <a:t>Increasing marketing spend</a:t>
            </a:r>
            <a:r>
              <a:rPr lang="en-US" sz="900" dirty="0">
                <a:solidFill>
                  <a:schemeClr val="lt1"/>
                </a:solidFill>
              </a:rPr>
              <a:t> during these windows </a:t>
            </a:r>
            <a:r>
              <a:rPr lang="en-US" sz="900" b="1" dirty="0">
                <a:solidFill>
                  <a:srgbClr val="ADBCF7"/>
                </a:solidFill>
              </a:rPr>
              <a:t>(Back to School and Exam Prep)</a:t>
            </a:r>
            <a:r>
              <a:rPr lang="en-US" sz="900" dirty="0">
                <a:solidFill>
                  <a:schemeClr val="lt1"/>
                </a:solidFill>
              </a:rPr>
              <a:t> will likely yield </a:t>
            </a:r>
            <a:r>
              <a:rPr lang="en-US" sz="900" b="1" dirty="0">
                <a:solidFill>
                  <a:srgbClr val="ADBCF7"/>
                </a:solidFill>
              </a:rPr>
              <a:t>the highest Return of Investment (ROI).</a:t>
            </a:r>
            <a:endParaRPr sz="900" b="1" dirty="0">
              <a:solidFill>
                <a:srgbClr val="ADBCF7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300" dirty="0">
              <a:solidFill>
                <a:srgbClr val="ADBCF7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09" name="Google Shape;3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450" y="1536582"/>
            <a:ext cx="4024851" cy="2237950"/>
          </a:xfrm>
          <a:prstGeom prst="rect">
            <a:avLst/>
          </a:prstGeom>
          <a:noFill/>
          <a:ln>
            <a:noFill/>
          </a:ln>
          <a:effectLst>
            <a:reflection stA="89000" endPos="33000" dist="114300" dir="5400000" fadeDir="5400012" sy="-100000" algn="bl" rotWithShape="0"/>
          </a:effectLst>
        </p:spPr>
      </p:pic>
      <p:sp>
        <p:nvSpPr>
          <p:cNvPr id="310" name="Google Shape;310;p36"/>
          <p:cNvSpPr txBox="1">
            <a:spLocks noGrp="1"/>
          </p:cNvSpPr>
          <p:nvPr>
            <p:ph type="subTitle" idx="2"/>
          </p:nvPr>
        </p:nvSpPr>
        <p:spPr>
          <a:xfrm>
            <a:off x="132250" y="4678650"/>
            <a:ext cx="46302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</a:rPr>
              <a:t>For more information: </a:t>
            </a:r>
            <a:r>
              <a:rPr lang="en-US" sz="8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https://github.com/Matthew1819Lau/Google-Step-Up-Challenge.git</a:t>
            </a:r>
            <a:endParaRPr sz="8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466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7"/>
          <p:cNvSpPr/>
          <p:nvPr/>
        </p:nvSpPr>
        <p:spPr>
          <a:xfrm>
            <a:off x="815800" y="500125"/>
            <a:ext cx="6942900" cy="9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US" sz="21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Insight 3 : Creative Strategy: Awareness Vs Conversion</a:t>
            </a:r>
            <a:endParaRPr sz="2100" b="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316" name="Google Shape;316;p37"/>
          <p:cNvSpPr txBox="1">
            <a:spLocks noGrp="1"/>
          </p:cNvSpPr>
          <p:nvPr>
            <p:ph type="subTitle" idx="1"/>
          </p:nvPr>
        </p:nvSpPr>
        <p:spPr>
          <a:xfrm>
            <a:off x="294900" y="1535425"/>
            <a:ext cx="4277100" cy="34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Noto Sans Symbols"/>
              <a:buChar char="●"/>
            </a:pP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Creative content</a:t>
            </a:r>
            <a:r>
              <a:rPr lang="en-US" sz="900" b="1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should be segmented by </a:t>
            </a: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funnel stage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. "Life Hack" content is superior for </a:t>
            </a: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building initial awareness</a:t>
            </a:r>
            <a:r>
              <a:rPr lang="en-US" sz="9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, while utility-based content drives </a:t>
            </a:r>
            <a:r>
              <a:rPr lang="en-US" sz="900" b="1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actual purchase intent</a:t>
            </a:r>
            <a:r>
              <a:rPr lang="en-US" sz="900" dirty="0">
                <a:solidFill>
                  <a:srgbClr val="ADBCF7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900" dirty="0">
              <a:solidFill>
                <a:srgbClr val="ADBCF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Char char="●"/>
            </a:pPr>
            <a:r>
              <a:rPr lang="en-US" sz="900" dirty="0">
                <a:solidFill>
                  <a:schemeClr val="lt1"/>
                </a:solidFill>
              </a:rPr>
              <a:t>The </a:t>
            </a:r>
            <a:r>
              <a:rPr lang="en-US" sz="900" b="1" dirty="0">
                <a:solidFill>
                  <a:schemeClr val="lt1"/>
                </a:solidFill>
              </a:rPr>
              <a:t>"</a:t>
            </a:r>
            <a:r>
              <a:rPr lang="en-US" sz="900" b="1" dirty="0">
                <a:solidFill>
                  <a:srgbClr val="ADBCF7"/>
                </a:solidFill>
              </a:rPr>
              <a:t>Life Hack"</a:t>
            </a:r>
            <a:r>
              <a:rPr lang="en-US" sz="900" dirty="0">
                <a:solidFill>
                  <a:schemeClr val="lt1"/>
                </a:solidFill>
              </a:rPr>
              <a:t> creative consistently drives </a:t>
            </a:r>
            <a:r>
              <a:rPr lang="en-US" sz="900" b="1" dirty="0">
                <a:solidFill>
                  <a:srgbClr val="ADBCF7"/>
                </a:solidFill>
              </a:rPr>
              <a:t>the highest average Consideration Lift</a:t>
            </a:r>
            <a:r>
              <a:rPr lang="en-US" sz="900" dirty="0">
                <a:solidFill>
                  <a:schemeClr val="lt1"/>
                </a:solidFill>
              </a:rPr>
              <a:t>, making it the </a:t>
            </a:r>
            <a:r>
              <a:rPr lang="en-US" sz="900" b="1" dirty="0">
                <a:solidFill>
                  <a:srgbClr val="ADBCF7"/>
                </a:solidFill>
              </a:rPr>
              <a:t>best choice for top-of-funnel engagement.</a:t>
            </a:r>
            <a:endParaRPr sz="900" b="1" dirty="0">
              <a:solidFill>
                <a:srgbClr val="ADBCF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DM Sans"/>
              <a:buChar char="●"/>
            </a:pPr>
            <a:r>
              <a:rPr lang="en-US" sz="900" dirty="0">
                <a:solidFill>
                  <a:schemeClr val="lt1"/>
                </a:solidFill>
              </a:rPr>
              <a:t>Conversely, "Study With Me," "Free Trial," and "Coding Help" show the strongest impact on Purchase Intent.</a:t>
            </a:r>
            <a:endParaRPr sz="900" dirty="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 dirty="0">
                <a:solidFill>
                  <a:srgbClr val="ADBCF7"/>
                </a:solidFill>
              </a:rPr>
              <a:t>Use "Life Hack" to attract attention</a:t>
            </a:r>
            <a:r>
              <a:rPr lang="en-US" sz="900" dirty="0">
                <a:solidFill>
                  <a:schemeClr val="lt1"/>
                </a:solidFill>
              </a:rPr>
              <a:t> and </a:t>
            </a:r>
            <a:r>
              <a:rPr lang="en-US" sz="900" b="1" dirty="0">
                <a:solidFill>
                  <a:srgbClr val="ADBCF7"/>
                </a:solidFill>
              </a:rPr>
              <a:t>retarget</a:t>
            </a:r>
            <a:r>
              <a:rPr lang="en-US" sz="900" dirty="0">
                <a:solidFill>
                  <a:srgbClr val="ADBCF7"/>
                </a:solidFill>
              </a:rPr>
              <a:t> </a:t>
            </a:r>
            <a:r>
              <a:rPr lang="en-US" sz="900" dirty="0">
                <a:solidFill>
                  <a:schemeClr val="lt1"/>
                </a:solidFill>
              </a:rPr>
              <a:t>those </a:t>
            </a:r>
            <a:r>
              <a:rPr lang="en-US" sz="900" b="1" dirty="0">
                <a:solidFill>
                  <a:srgbClr val="ADBCF7"/>
                </a:solidFill>
              </a:rPr>
              <a:t>users with "Free Trial" or "Coding Help"</a:t>
            </a:r>
            <a:r>
              <a:rPr lang="en-US" sz="900" dirty="0">
                <a:solidFill>
                  <a:srgbClr val="ADBCF7"/>
                </a:solidFill>
              </a:rPr>
              <a:t> </a:t>
            </a:r>
            <a:r>
              <a:rPr lang="en-US" sz="900" dirty="0">
                <a:solidFill>
                  <a:schemeClr val="lt1"/>
                </a:solidFill>
              </a:rPr>
              <a:t>to </a:t>
            </a:r>
            <a:r>
              <a:rPr lang="en-US" sz="900" dirty="0">
                <a:solidFill>
                  <a:srgbClr val="ADBCF7"/>
                </a:solidFill>
              </a:rPr>
              <a:t>i</a:t>
            </a:r>
            <a:r>
              <a:rPr lang="en-US" sz="900" b="1" dirty="0">
                <a:solidFill>
                  <a:srgbClr val="ADBCF7"/>
                </a:solidFill>
              </a:rPr>
              <a:t>ncrease Gemini Pro conversion.</a:t>
            </a:r>
            <a:endParaRPr sz="900" b="1" dirty="0">
              <a:solidFill>
                <a:srgbClr val="ADBCF7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9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317" name="Google Shape;31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624" y="1535425"/>
            <a:ext cx="4124350" cy="2381100"/>
          </a:xfrm>
          <a:prstGeom prst="rect">
            <a:avLst/>
          </a:prstGeom>
          <a:noFill/>
          <a:ln>
            <a:noFill/>
          </a:ln>
          <a:effectLst>
            <a:reflection stA="94000" endPos="30000" dist="76200" dir="5400000" fadeDir="5400012" sy="-100000" algn="bl" rotWithShape="0"/>
          </a:effectLst>
        </p:spPr>
      </p:pic>
      <p:sp>
        <p:nvSpPr>
          <p:cNvPr id="318" name="Google Shape;318;p37"/>
          <p:cNvSpPr txBox="1">
            <a:spLocks noGrp="1"/>
          </p:cNvSpPr>
          <p:nvPr>
            <p:ph type="subTitle" idx="2"/>
          </p:nvPr>
        </p:nvSpPr>
        <p:spPr>
          <a:xfrm>
            <a:off x="96300" y="4697125"/>
            <a:ext cx="46302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</a:rPr>
              <a:t>For more information: </a:t>
            </a:r>
            <a:r>
              <a:rPr lang="en-US" sz="8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https://github.com/Matthew1819Lau/Google-Step-Up-Challenge.git</a:t>
            </a:r>
            <a:endParaRPr sz="8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8"/>
          <p:cNvSpPr txBox="1">
            <a:spLocks noGrp="1"/>
          </p:cNvSpPr>
          <p:nvPr>
            <p:ph type="title"/>
          </p:nvPr>
        </p:nvSpPr>
        <p:spPr>
          <a:xfrm>
            <a:off x="2569175" y="164325"/>
            <a:ext cx="4450500" cy="5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"/>
              <a:buNone/>
            </a:pPr>
            <a:r>
              <a:rPr lang="en-US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Strategist Route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38"/>
          <p:cNvSpPr txBox="1">
            <a:spLocks noGrp="1"/>
          </p:cNvSpPr>
          <p:nvPr>
            <p:ph type="title"/>
          </p:nvPr>
        </p:nvSpPr>
        <p:spPr>
          <a:xfrm>
            <a:off x="750400" y="784400"/>
            <a:ext cx="7878000" cy="420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None/>
            </a:pPr>
            <a:r>
              <a:rPr lang="en-US" sz="17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8-Week Global Launch Strategy: High Impact and Seasonal Surge </a:t>
            </a:r>
            <a:endParaRPr sz="17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p38" title="Code_Generated_Image.png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362850" y="1382375"/>
            <a:ext cx="3767876" cy="2825900"/>
          </a:xfrm>
          <a:prstGeom prst="rect">
            <a:avLst/>
          </a:prstGeom>
          <a:noFill/>
          <a:ln>
            <a:noFill/>
          </a:ln>
          <a:effectLst>
            <a:reflection stA="84000" endPos="30000" dist="85725" dir="5400000" fadeDir="5400012" sy="-100000" algn="bl" rotWithShape="0"/>
          </a:effectLst>
        </p:spPr>
      </p:pic>
      <p:pic>
        <p:nvPicPr>
          <p:cNvPr id="326" name="Google Shape;326;p38" title="Code_Generated_Image (1).png"/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>
            <a:off x="4339150" y="1382375"/>
            <a:ext cx="4587076" cy="2825900"/>
          </a:xfrm>
          <a:prstGeom prst="rect">
            <a:avLst/>
          </a:prstGeom>
          <a:noFill/>
          <a:ln>
            <a:noFill/>
          </a:ln>
          <a:effectLst>
            <a:reflection stA="92000" endPos="30000" dist="104775" dir="5400000" fadeDir="5400012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9"/>
          <p:cNvSpPr/>
          <p:nvPr/>
        </p:nvSpPr>
        <p:spPr>
          <a:xfrm>
            <a:off x="588275" y="336325"/>
            <a:ext cx="8432400" cy="1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Market Selection:</a:t>
            </a: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Saudi Arabia (SA):</a:t>
            </a:r>
            <a:r>
              <a:rPr lang="en-US" sz="900">
                <a:solidFill>
                  <a:schemeClr val="lt1"/>
                </a:solidFill>
              </a:rPr>
              <a:t> The "Efficiency Leader." Boasts </a:t>
            </a:r>
            <a:r>
              <a:rPr lang="en-US" sz="900" b="1">
                <a:solidFill>
                  <a:srgbClr val="ADBCF7"/>
                </a:solidFill>
              </a:rPr>
              <a:t>the highest conversion rate (0.61%)</a:t>
            </a:r>
            <a:r>
              <a:rPr lang="en-US" sz="900">
                <a:solidFill>
                  <a:schemeClr val="lt1"/>
                </a:solidFill>
              </a:rPr>
              <a:t> and </a:t>
            </a:r>
            <a:r>
              <a:rPr lang="en-US" sz="900" b="1">
                <a:solidFill>
                  <a:srgbClr val="ADBCF7"/>
                </a:solidFill>
              </a:rPr>
              <a:t>the lowest CPA ($6.16)</a:t>
            </a:r>
            <a:r>
              <a:rPr lang="en-US" sz="900" b="1">
                <a:solidFill>
                  <a:schemeClr val="lt1"/>
                </a:solidFill>
              </a:rPr>
              <a:t>.</a:t>
            </a:r>
            <a:endParaRPr sz="900" b="1">
              <a:solidFill>
                <a:schemeClr val="lt1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Egypt (EG):</a:t>
            </a:r>
            <a:r>
              <a:rPr lang="en-US" sz="900">
                <a:solidFill>
                  <a:schemeClr val="lt1"/>
                </a:solidFill>
              </a:rPr>
              <a:t> The "Growth Engine." </a:t>
            </a:r>
            <a:r>
              <a:rPr lang="en-US" sz="900" b="1">
                <a:solidFill>
                  <a:srgbClr val="ADBCF7"/>
                </a:solidFill>
              </a:rPr>
              <a:t>High audience volume (59M reach)</a:t>
            </a:r>
            <a:r>
              <a:rPr lang="en-US" sz="900" b="1">
                <a:solidFill>
                  <a:schemeClr val="lt1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with near-identical efficiency to SA</a:t>
            </a:r>
            <a:r>
              <a:rPr lang="en-US" sz="900" b="1">
                <a:solidFill>
                  <a:schemeClr val="lt1"/>
                </a:solidFill>
              </a:rPr>
              <a:t> </a:t>
            </a:r>
            <a:r>
              <a:rPr lang="en-US" sz="900" b="1">
                <a:solidFill>
                  <a:srgbClr val="ADBCF7"/>
                </a:solidFill>
              </a:rPr>
              <a:t>($6.33 CPA)</a:t>
            </a:r>
            <a:r>
              <a:rPr lang="en-US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Germany (DE):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The "Scale Market." While more expensive ($23.25 CPA), it provides a </a:t>
            </a:r>
            <a:r>
              <a:rPr lang="en-US" sz="900" b="1">
                <a:solidFill>
                  <a:srgbClr val="ADBCF7"/>
                </a:solidFill>
              </a:rPr>
              <a:t>massive audience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of over </a:t>
            </a:r>
            <a:r>
              <a:rPr lang="en-US" sz="900" b="1">
                <a:solidFill>
                  <a:srgbClr val="ADBCF7"/>
                </a:solidFill>
              </a:rPr>
              <a:t>86M</a:t>
            </a:r>
            <a:r>
              <a:rPr lang="en-US" sz="900">
                <a:solidFill>
                  <a:schemeClr val="lt1"/>
                </a:solidFill>
              </a:rPr>
              <a:t>, ensuring the campaign achieves significant global "noise" and reach.</a:t>
            </a:r>
            <a:endParaRPr sz="9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2" name="Google Shape;332;p39"/>
          <p:cNvSpPr txBox="1"/>
          <p:nvPr/>
        </p:nvSpPr>
        <p:spPr>
          <a:xfrm>
            <a:off x="588275" y="1521325"/>
            <a:ext cx="8393400" cy="18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</a:rPr>
              <a:t>Media Execution: </a:t>
            </a:r>
            <a:r>
              <a:rPr lang="en-US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The Funnel Sequenced approach</a:t>
            </a:r>
            <a:endParaRPr sz="900">
              <a:solidFill>
                <a:schemeClr val="lt1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Display (Top Funnel):</a:t>
            </a:r>
            <a:r>
              <a:rPr lang="en-US" sz="900">
                <a:solidFill>
                  <a:schemeClr val="lt1"/>
                </a:solidFill>
              </a:rPr>
              <a:t> Use this for </a:t>
            </a:r>
            <a:r>
              <a:rPr lang="en-US" sz="900" b="1">
                <a:solidFill>
                  <a:srgbClr val="ADBCF7"/>
                </a:solidFill>
              </a:rPr>
              <a:t>massive reach</a:t>
            </a:r>
            <a:r>
              <a:rPr lang="en-US" sz="900">
                <a:solidFill>
                  <a:schemeClr val="lt1"/>
                </a:solidFill>
              </a:rPr>
              <a:t> at the </a:t>
            </a:r>
            <a:r>
              <a:rPr lang="en-US" sz="900" b="1">
                <a:solidFill>
                  <a:srgbClr val="ADBCF7"/>
                </a:solidFill>
              </a:rPr>
              <a:t>lowest cost (~$0.019 per reach).</a:t>
            </a:r>
            <a:r>
              <a:rPr lang="en-US" sz="900">
                <a:solidFill>
                  <a:schemeClr val="lt1"/>
                </a:solidFill>
              </a:rPr>
              <a:t> This is purely to keep Gemini Pro "top of mind" during the 8-week period.</a:t>
            </a:r>
            <a:endParaRPr sz="900">
              <a:solidFill>
                <a:schemeClr val="lt1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YouTube &amp; Social (Middle Funnel):</a:t>
            </a:r>
            <a:r>
              <a:rPr lang="en-US" sz="900" b="1">
                <a:solidFill>
                  <a:schemeClr val="lt1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They provide a balanced </a:t>
            </a:r>
            <a:r>
              <a:rPr lang="en-US" sz="900" b="1">
                <a:solidFill>
                  <a:srgbClr val="ADBCF7"/>
                </a:solidFill>
              </a:rPr>
              <a:t>Cost Per Reach (~$0.035)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and are the </a:t>
            </a:r>
            <a:r>
              <a:rPr lang="en-US" sz="900" b="1">
                <a:solidFill>
                  <a:srgbClr val="ADBCF7"/>
                </a:solidFill>
              </a:rPr>
              <a:t>natural environment</a:t>
            </a:r>
            <a:r>
              <a:rPr lang="en-US" sz="900">
                <a:solidFill>
                  <a:schemeClr val="lt1"/>
                </a:solidFill>
              </a:rPr>
              <a:t> for </a:t>
            </a:r>
            <a:r>
              <a:rPr lang="en-US" sz="900" b="1">
                <a:solidFill>
                  <a:srgbClr val="ADBCF7"/>
                </a:solidFill>
              </a:rPr>
              <a:t>university students.</a:t>
            </a:r>
            <a:endParaRPr sz="900" b="1">
              <a:solidFill>
                <a:srgbClr val="ADBCF7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Search (Lower Funnel):</a:t>
            </a:r>
            <a:r>
              <a:rPr lang="en-US" sz="900">
                <a:solidFill>
                  <a:schemeClr val="lt1"/>
                </a:solidFill>
              </a:rPr>
              <a:t> The </a:t>
            </a:r>
            <a:r>
              <a:rPr lang="en-US" sz="900" b="1">
                <a:solidFill>
                  <a:srgbClr val="ADBCF7"/>
                </a:solidFill>
              </a:rPr>
              <a:t>primary conversion driver</a:t>
            </a:r>
            <a:r>
              <a:rPr lang="en-US" sz="900">
                <a:solidFill>
                  <a:schemeClr val="lt1"/>
                </a:solidFill>
              </a:rPr>
              <a:t>. In SA/EG, Search delivers a</a:t>
            </a:r>
            <a:r>
              <a:rPr lang="en-US" sz="900" b="1">
                <a:solidFill>
                  <a:schemeClr val="lt1"/>
                </a:solidFill>
              </a:rPr>
              <a:t> </a:t>
            </a:r>
            <a:r>
              <a:rPr lang="en-US" sz="900" b="1">
                <a:solidFill>
                  <a:srgbClr val="ADBCF7"/>
                </a:solidFill>
              </a:rPr>
              <a:t>CPA of $3.22</a:t>
            </a:r>
            <a:r>
              <a:rPr lang="en-US" sz="900" b="1">
                <a:solidFill>
                  <a:schemeClr val="lt1"/>
                </a:solidFill>
              </a:rPr>
              <a:t>,</a:t>
            </a:r>
            <a:r>
              <a:rPr lang="en-US" sz="900">
                <a:solidFill>
                  <a:schemeClr val="lt1"/>
                </a:solidFill>
              </a:rPr>
              <a:t> making it essential for capturing students actively looking for "study help" or "coding assistants."</a:t>
            </a:r>
            <a:endParaRPr sz="9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39"/>
          <p:cNvSpPr/>
          <p:nvPr/>
        </p:nvSpPr>
        <p:spPr>
          <a:xfrm>
            <a:off x="588275" y="3056750"/>
            <a:ext cx="25494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Budget allocation ($10M Total):</a:t>
            </a: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chemeClr val="lt1"/>
                </a:solidFill>
              </a:rPr>
              <a:t>Market Split:</a:t>
            </a:r>
            <a:r>
              <a:rPr lang="en-US" sz="900">
                <a:solidFill>
                  <a:schemeClr val="lt1"/>
                </a:solidFill>
              </a:rPr>
              <a:t> </a:t>
            </a:r>
            <a:r>
              <a:rPr lang="en-US" sz="900" b="1">
                <a:solidFill>
                  <a:srgbClr val="3D85C6"/>
                </a:solidFill>
              </a:rPr>
              <a:t>$4M</a:t>
            </a:r>
            <a:r>
              <a:rPr lang="en-US" sz="900">
                <a:solidFill>
                  <a:srgbClr val="3D85C6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Saudi Arabia &gt; </a:t>
            </a:r>
            <a:r>
              <a:rPr lang="en-US" sz="900" b="1">
                <a:solidFill>
                  <a:srgbClr val="A4C2F4"/>
                </a:solidFill>
              </a:rPr>
              <a:t>$3.5M </a:t>
            </a:r>
            <a:r>
              <a:rPr lang="en-US" sz="900">
                <a:solidFill>
                  <a:schemeClr val="lt1"/>
                </a:solidFill>
              </a:rPr>
              <a:t>Egypt &gt; </a:t>
            </a:r>
            <a:r>
              <a:rPr lang="en-US" sz="900" b="1">
                <a:solidFill>
                  <a:srgbClr val="ADBCF7"/>
                </a:solidFill>
              </a:rPr>
              <a:t>$2.5M </a:t>
            </a:r>
            <a:r>
              <a:rPr lang="en-US" sz="900">
                <a:solidFill>
                  <a:schemeClr val="lt1"/>
                </a:solidFill>
              </a:rPr>
              <a:t>Germany</a:t>
            </a: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chemeClr val="lt1"/>
                </a:solidFill>
              </a:rPr>
              <a:t>Channel Split:</a:t>
            </a:r>
            <a:r>
              <a:rPr lang="en-US" sz="900">
                <a:solidFill>
                  <a:schemeClr val="lt1"/>
                </a:solidFill>
              </a:rPr>
              <a:t> </a:t>
            </a:r>
            <a:r>
              <a:rPr lang="en-US" sz="900" b="1">
                <a:solidFill>
                  <a:srgbClr val="3D85C6"/>
                </a:solidFill>
              </a:rPr>
              <a:t>50% Performance</a:t>
            </a:r>
            <a:r>
              <a:rPr lang="en-US" sz="900">
                <a:solidFill>
                  <a:srgbClr val="3D85C6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(Search/Social) &gt; </a:t>
            </a:r>
            <a:r>
              <a:rPr lang="en-US" sz="900" b="1">
                <a:solidFill>
                  <a:srgbClr val="A4C2F4"/>
                </a:solidFill>
              </a:rPr>
              <a:t>30% Video </a:t>
            </a:r>
            <a:r>
              <a:rPr lang="en-US" sz="900">
                <a:solidFill>
                  <a:schemeClr val="lt1"/>
                </a:solidFill>
              </a:rPr>
              <a:t>(YouTube), </a:t>
            </a:r>
            <a:r>
              <a:rPr lang="en-US" sz="900" b="1">
                <a:solidFill>
                  <a:srgbClr val="ADBCF7"/>
                </a:solidFill>
              </a:rPr>
              <a:t>20% Awareness </a:t>
            </a:r>
            <a:r>
              <a:rPr lang="en-US" sz="900">
                <a:solidFill>
                  <a:schemeClr val="lt1"/>
                </a:solidFill>
              </a:rPr>
              <a:t>(Display).</a:t>
            </a:r>
            <a:endParaRPr sz="8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4" name="Google Shape;334;p39"/>
          <p:cNvSpPr/>
          <p:nvPr/>
        </p:nvSpPr>
        <p:spPr>
          <a:xfrm>
            <a:off x="2857475" y="3056750"/>
            <a:ext cx="5855100" cy="17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Creative Feature Focus: The Funnel Sequenced approach</a:t>
            </a:r>
            <a:endParaRPr sz="10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DBCF7"/>
                </a:solidFill>
              </a:rPr>
              <a:t>Week 1-3 (Awareness):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Lead with </a:t>
            </a:r>
            <a:r>
              <a:rPr lang="en-US" sz="900" b="1">
                <a:solidFill>
                  <a:srgbClr val="ADBCF7"/>
                </a:solidFill>
              </a:rPr>
              <a:t>"Life Hack"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content. This creative has </a:t>
            </a:r>
            <a:r>
              <a:rPr lang="en-US" sz="900" b="1">
                <a:solidFill>
                  <a:srgbClr val="ADBCF7"/>
                </a:solidFill>
              </a:rPr>
              <a:t>the highest Consideration Lift (5.51).</a:t>
            </a:r>
            <a:r>
              <a:rPr lang="en-US" sz="900">
                <a:solidFill>
                  <a:schemeClr val="lt1"/>
                </a:solidFill>
              </a:rPr>
              <a:t> Its goal is to "excite" students </a:t>
            </a:r>
            <a:r>
              <a:rPr lang="en-US" sz="900" b="1">
                <a:solidFill>
                  <a:srgbClr val="ADBCF7"/>
                </a:solidFill>
              </a:rPr>
              <a:t>by showing how Gemini simplifies their lives</a:t>
            </a:r>
            <a:r>
              <a:rPr lang="en-US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A4C2F4"/>
                </a:solidFill>
              </a:rPr>
              <a:t>Week 4-6 (Consideration):</a:t>
            </a:r>
            <a:r>
              <a:rPr lang="en-US" sz="900">
                <a:solidFill>
                  <a:srgbClr val="A4C2F4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Transition to </a:t>
            </a:r>
            <a:r>
              <a:rPr lang="en-US" sz="900" b="1">
                <a:solidFill>
                  <a:srgbClr val="ADBCF7"/>
                </a:solidFill>
              </a:rPr>
              <a:t>"Study With Me"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and </a:t>
            </a:r>
            <a:r>
              <a:rPr lang="en-US" sz="900" b="1">
                <a:solidFill>
                  <a:srgbClr val="ADBCF7"/>
                </a:solidFill>
              </a:rPr>
              <a:t>"Coding Help."</a:t>
            </a:r>
            <a:r>
              <a:rPr lang="en-US" sz="900">
                <a:solidFill>
                  <a:schemeClr val="lt1"/>
                </a:solidFill>
              </a:rPr>
              <a:t> These themes showed </a:t>
            </a:r>
            <a:r>
              <a:rPr lang="en-US" sz="900" b="1">
                <a:solidFill>
                  <a:srgbClr val="ADBCF7"/>
                </a:solidFill>
              </a:rPr>
              <a:t>the strongest Purchase Intent (3.4+)</a:t>
            </a:r>
            <a:r>
              <a:rPr lang="en-US" sz="900">
                <a:solidFill>
                  <a:srgbClr val="ADBCF7"/>
                </a:solidFill>
              </a:rPr>
              <a:t>.</a:t>
            </a:r>
            <a:r>
              <a:rPr lang="en-US" sz="900">
                <a:solidFill>
                  <a:schemeClr val="lt1"/>
                </a:solidFill>
              </a:rPr>
              <a:t> They demonstrate the utility required to </a:t>
            </a:r>
            <a:r>
              <a:rPr lang="en-US" sz="900" b="1">
                <a:solidFill>
                  <a:srgbClr val="ADBCF7"/>
                </a:solidFill>
              </a:rPr>
              <a:t>turn a "fan" into a "user."</a:t>
            </a:r>
            <a:endParaRPr sz="900" b="1">
              <a:solidFill>
                <a:srgbClr val="ADBCF7"/>
              </a:solidFill>
            </a:endParaRPr>
          </a:p>
          <a:p>
            <a:pPr marL="45720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</a:pPr>
            <a:r>
              <a:rPr lang="en-US" sz="900" b="1">
                <a:solidFill>
                  <a:srgbClr val="6FA8DC"/>
                </a:solidFill>
              </a:rPr>
              <a:t>Week 7-8 (Action):</a:t>
            </a:r>
            <a:r>
              <a:rPr lang="en-US" sz="900">
                <a:solidFill>
                  <a:schemeClr val="lt1"/>
                </a:solidFill>
              </a:rPr>
              <a:t> Close with the </a:t>
            </a:r>
            <a:r>
              <a:rPr lang="en-US" sz="900" b="1">
                <a:solidFill>
                  <a:srgbClr val="ADBCF7"/>
                </a:solidFill>
              </a:rPr>
              <a:t>"Free Trial"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creative and </a:t>
            </a:r>
            <a:r>
              <a:rPr lang="en-US" sz="900" b="1">
                <a:solidFill>
                  <a:srgbClr val="ADBCF7"/>
                </a:solidFill>
              </a:rPr>
              <a:t>a "Limited Time" offer</a:t>
            </a:r>
            <a:r>
              <a:rPr lang="en-US" sz="900">
                <a:solidFill>
                  <a:schemeClr val="lt1"/>
                </a:solidFill>
              </a:rPr>
              <a:t> for Gemini Pro to </a:t>
            </a:r>
            <a:r>
              <a:rPr lang="en-US" sz="900" b="1">
                <a:solidFill>
                  <a:srgbClr val="ADBCF7"/>
                </a:solidFill>
              </a:rPr>
              <a:t>drive immediate sign-ups</a:t>
            </a:r>
            <a:r>
              <a:rPr lang="en-US" sz="900">
                <a:solidFill>
                  <a:schemeClr val="lt1"/>
                </a:solidFill>
              </a:rPr>
              <a:t> before the </a:t>
            </a:r>
            <a:r>
              <a:rPr lang="en-US" sz="900" b="1">
                <a:solidFill>
                  <a:srgbClr val="ADBCF7"/>
                </a:solidFill>
              </a:rPr>
              <a:t>8-week</a:t>
            </a:r>
            <a:r>
              <a:rPr lang="en-US" sz="900">
                <a:solidFill>
                  <a:srgbClr val="ADBCF7"/>
                </a:solidFill>
              </a:rPr>
              <a:t> </a:t>
            </a:r>
            <a:r>
              <a:rPr lang="en-US" sz="900">
                <a:solidFill>
                  <a:schemeClr val="lt1"/>
                </a:solidFill>
              </a:rPr>
              <a:t>window closes.</a:t>
            </a:r>
            <a:endParaRPr sz="900">
              <a:solidFill>
                <a:schemeClr val="lt1"/>
              </a:solidFill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rgbClr val="ADBCF7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" name="Google Shape;335;p39"/>
          <p:cNvSpPr txBox="1">
            <a:spLocks noGrp="1"/>
          </p:cNvSpPr>
          <p:nvPr>
            <p:ph type="subTitle" idx="1"/>
          </p:nvPr>
        </p:nvSpPr>
        <p:spPr>
          <a:xfrm>
            <a:off x="67525" y="4812350"/>
            <a:ext cx="46302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</a:rPr>
              <a:t>For more information: </a:t>
            </a:r>
            <a:r>
              <a:rPr lang="en-US" sz="8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https://github.com/Matthew1819Lau/Google-Step-Up-Challenge.git</a:t>
            </a:r>
            <a:endParaRPr sz="80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0"/>
          <p:cNvSpPr txBox="1">
            <a:spLocks noGrp="1"/>
          </p:cNvSpPr>
          <p:nvPr>
            <p:ph type="title"/>
          </p:nvPr>
        </p:nvSpPr>
        <p:spPr>
          <a:xfrm>
            <a:off x="2872790" y="1136918"/>
            <a:ext cx="4419300" cy="16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</a:pPr>
            <a:r>
              <a:rPr lang="en-US" sz="4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4000" b="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40" title="LinkedIn_logo_initials.png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8800" y="2746125"/>
            <a:ext cx="525100" cy="5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0" title="Octicons-mark-github.svg.png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0375" y="2722000"/>
            <a:ext cx="573350" cy="57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ages of Team Development by Slidesgo">
  <a:themeElements>
    <a:clrScheme name="Simple Light">
      <a:dk1>
        <a:srgbClr val="191919"/>
      </a:dk1>
      <a:lt1>
        <a:srgbClr val="FFFFFF"/>
      </a:lt1>
      <a:dk2>
        <a:srgbClr val="ADBCF7"/>
      </a:dk2>
      <a:lt2>
        <a:srgbClr val="5352EE"/>
      </a:lt2>
      <a:accent1>
        <a:srgbClr val="2222A3"/>
      </a:accent1>
      <a:accent2>
        <a:srgbClr val="0E0E5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ages of Team Development by Slidesgo">
  <a:themeElements>
    <a:clrScheme name="Simple Light">
      <a:dk1>
        <a:srgbClr val="191919"/>
      </a:dk1>
      <a:lt1>
        <a:srgbClr val="FFFFFF"/>
      </a:lt1>
      <a:dk2>
        <a:srgbClr val="ADBCF7"/>
      </a:dk2>
      <a:lt2>
        <a:srgbClr val="5352EE"/>
      </a:lt2>
      <a:accent1>
        <a:srgbClr val="2222A3"/>
      </a:accent1>
      <a:accent2>
        <a:srgbClr val="0E0E5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833</Words>
  <Application>Microsoft Macintosh PowerPoint</Application>
  <PresentationFormat>On-screen Show (16:9)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Noto Sans Symbols</vt:lpstr>
      <vt:lpstr>Montserrat</vt:lpstr>
      <vt:lpstr>DM Sans</vt:lpstr>
      <vt:lpstr>Arial</vt:lpstr>
      <vt:lpstr>Stages of Team Development by Slidesgo</vt:lpstr>
      <vt:lpstr>Stages of Team Development by Slidesgo</vt:lpstr>
      <vt:lpstr>Google Step up Career Challenge</vt:lpstr>
      <vt:lpstr>Insight 1 : High Efficiency in Emerging Markets (Egypt (EG) and Saudi Arabia (SA)</vt:lpstr>
      <vt:lpstr>PowerPoint Presentation</vt:lpstr>
      <vt:lpstr>PowerPoint Presentation</vt:lpstr>
      <vt:lpstr>Data Strategist Route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Step up Challenge</dc:title>
  <cp:lastModifiedBy>LAU Man Yin</cp:lastModifiedBy>
  <cp:revision>2</cp:revision>
  <dcterms:modified xsi:type="dcterms:W3CDTF">2026-02-19T15:28:20Z</dcterms:modified>
</cp:coreProperties>
</file>